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0" r:id="rId3"/>
    <p:sldId id="298" r:id="rId4"/>
    <p:sldId id="303" r:id="rId5"/>
    <p:sldId id="307" r:id="rId6"/>
    <p:sldId id="308" r:id="rId7"/>
    <p:sldId id="310" r:id="rId8"/>
    <p:sldId id="311" r:id="rId9"/>
    <p:sldId id="314" r:id="rId10"/>
    <p:sldId id="312" r:id="rId11"/>
    <p:sldId id="316" r:id="rId12"/>
    <p:sldId id="281" r:id="rId13"/>
    <p:sldId id="315" r:id="rId14"/>
    <p:sldId id="317" r:id="rId15"/>
    <p:sldId id="318" r:id="rId16"/>
    <p:sldId id="319" r:id="rId17"/>
    <p:sldId id="320" r:id="rId18"/>
    <p:sldId id="321" r:id="rId19"/>
    <p:sldId id="322" r:id="rId20"/>
    <p:sldId id="323" r:id="rId21"/>
    <p:sldId id="357" r:id="rId22"/>
    <p:sldId id="324" r:id="rId23"/>
    <p:sldId id="358" r:id="rId24"/>
    <p:sldId id="359" r:id="rId25"/>
    <p:sldId id="360" r:id="rId26"/>
    <p:sldId id="361" r:id="rId27"/>
    <p:sldId id="363" r:id="rId28"/>
    <p:sldId id="362" r:id="rId29"/>
    <p:sldId id="364" r:id="rId30"/>
    <p:sldId id="365" r:id="rId31"/>
    <p:sldId id="366" r:id="rId32"/>
    <p:sldId id="3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CCFF99"/>
    <a:srgbClr val="FFCC99"/>
    <a:srgbClr val="66FFFF"/>
    <a:srgbClr val="FF6699"/>
    <a:srgbClr val="FF0066"/>
    <a:srgbClr val="660033"/>
    <a:srgbClr val="99CC00"/>
    <a:srgbClr val="FF9966"/>
    <a:srgbClr val="99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82" d="100"/>
          <a:sy n="82" d="100"/>
        </p:scale>
        <p:origin x="-180"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F5D675-168E-4E84-BB16-948E3F0200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0734092-8C18-4E78-8339-EABFAC149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DBD519A-0ECE-4F1E-9775-30ACD06AE661}"/>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D948B2A5-E11B-4980-9225-349489E2E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5C8161C-6324-4D4E-8011-E0C8387BD217}"/>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39400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68BAF1-D59B-4631-B04B-3C6502EFEE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DF4E088-B0EC-4FC7-A8FC-FC59FE731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459A897-8FBD-4B5B-83B3-C6A6157E57F3}"/>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E825A4EA-0B33-4614-BF96-EC86FFE9B9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F02BC3F-6178-4117-9918-8C8C5AE03220}"/>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301549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7AE0F9E-E79E-4BBD-BFA5-DF3D14C0B4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60110AC-0DEC-4BFD-B577-D5BB4C3FAD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2F23ECB-E352-466B-B75A-FDDD9EC9E93C}"/>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81644477-1E37-47EF-856F-B82F2DB0B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E5871E0-6F43-4ADC-9545-01DEB814AEF1}"/>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248910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07EA6A-5380-41B0-A088-46A1377D44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BC5C1E-EF92-4AED-9258-C83A6EC685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36FCF5B-AB5E-4AF8-8DCB-EEB8A98FD48E}"/>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851F2E09-229C-4497-99C1-FFCA7D8C2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94E521C-C1E1-443C-A477-F944B2948C02}"/>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165116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90A556-5899-46DC-A769-92BAD8127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2B1EA04-D4D7-4B67-94AA-8C72BC9DF3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58F4490-9842-40F6-B435-E3AAF387B0D0}"/>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8B069558-1C66-4528-96E1-BA4368D5FB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0C1CAC0-0EDD-4FDE-9864-45ED6719A1A6}"/>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283833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3C48BE-B9BE-4979-92C5-4C95A08310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5EA72BD-14DC-4816-B583-29654988B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803DD92-B781-4D88-BAC9-640EF3AA8B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1EB1460-45C7-48B5-8D47-C2C71C2F08B8}"/>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6" name="Footer Placeholder 5">
            <a:extLst>
              <a:ext uri="{FF2B5EF4-FFF2-40B4-BE49-F238E27FC236}">
                <a16:creationId xmlns:a16="http://schemas.microsoft.com/office/drawing/2014/main" xmlns="" id="{828078D8-ECF9-4C76-9F6B-1EB960E204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4A2F9C7-355C-4321-98CC-420D7E8E96CC}"/>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321567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0FBE5A-6BF9-4691-98B3-12919238D9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0539C35-EE0A-4BFC-BA13-C68DB8FA0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ACAAC42-3CB4-4433-9202-07EAC42FD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E311EC1-0D4F-4B0E-B17E-53BC65A91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A9399B1-FE13-472C-A096-3976CE9C6C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5F11A73-1FAE-45CA-A188-98B89BDA2F2B}"/>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8" name="Footer Placeholder 7">
            <a:extLst>
              <a:ext uri="{FF2B5EF4-FFF2-40B4-BE49-F238E27FC236}">
                <a16:creationId xmlns:a16="http://schemas.microsoft.com/office/drawing/2014/main" xmlns="" id="{EC3A8D8B-BF6A-4BA2-9088-9EF71C66CD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4ACAB49-C8B7-4A03-B7BF-4C69BE249EED}"/>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166489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D267FD-E48C-4A43-A90E-C3B2D8F53B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BD2CC92-DE76-43BA-8E22-0392AD3F16FE}"/>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4" name="Footer Placeholder 3">
            <a:extLst>
              <a:ext uri="{FF2B5EF4-FFF2-40B4-BE49-F238E27FC236}">
                <a16:creationId xmlns:a16="http://schemas.microsoft.com/office/drawing/2014/main" xmlns="" id="{463BE3FB-1069-443A-99B2-77376E731B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EF64A6D9-2CF2-4F0C-8EF4-63993E939B6A}"/>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72375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FDC94B5-0B6E-4672-BF7C-0674B31EBDF0}"/>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3" name="Footer Placeholder 2">
            <a:extLst>
              <a:ext uri="{FF2B5EF4-FFF2-40B4-BE49-F238E27FC236}">
                <a16:creationId xmlns:a16="http://schemas.microsoft.com/office/drawing/2014/main" xmlns="" id="{2E0EC505-11B1-403A-92ED-8A2BE44EAC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F691E2C-EE6C-45F4-BB44-7A258E14657E}"/>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312924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16805-0C2B-413B-A567-C462E09B7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8D5A794-DD55-40C2-91E1-E39792B0A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21B0CB42-73B4-44DB-B76E-1B657888A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158F99B-6D26-4F61-835E-484AE4F8B4AB}"/>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6" name="Footer Placeholder 5">
            <a:extLst>
              <a:ext uri="{FF2B5EF4-FFF2-40B4-BE49-F238E27FC236}">
                <a16:creationId xmlns:a16="http://schemas.microsoft.com/office/drawing/2014/main" xmlns="" id="{BE64CA21-40A5-4286-8CDF-58DC4585F6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2EB35E2-ADD4-4AE1-A18F-5610D52F110D}"/>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255775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475B2-5857-49D4-A58F-CB2D04FC0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9967EA9A-D0A1-43B6-85BD-2B533088C2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9D83597E-4501-4FF2-A358-ABD9FE626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1336C44-03A4-45E8-AF38-729EAC985191}"/>
              </a:ext>
            </a:extLst>
          </p:cNvPr>
          <p:cNvSpPr>
            <a:spLocks noGrp="1"/>
          </p:cNvSpPr>
          <p:nvPr>
            <p:ph type="dt" sz="half" idx="10"/>
          </p:nvPr>
        </p:nvSpPr>
        <p:spPr/>
        <p:txBody>
          <a:bodyPr/>
          <a:lstStyle/>
          <a:p>
            <a:fld id="{7BFA9AA2-C4AE-482E-9DCF-29900A633914}" type="datetimeFigureOut">
              <a:rPr lang="en-IN" smtClean="0"/>
              <a:pPr/>
              <a:t>08-10-2020</a:t>
            </a:fld>
            <a:endParaRPr lang="en-IN"/>
          </a:p>
        </p:txBody>
      </p:sp>
      <p:sp>
        <p:nvSpPr>
          <p:cNvPr id="6" name="Footer Placeholder 5">
            <a:extLst>
              <a:ext uri="{FF2B5EF4-FFF2-40B4-BE49-F238E27FC236}">
                <a16:creationId xmlns:a16="http://schemas.microsoft.com/office/drawing/2014/main" xmlns="" id="{576E634C-BEFE-4EF3-B6BD-ADB717870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9003A70-ACD0-41B2-AC02-5B2ED1B32B23}"/>
              </a:ext>
            </a:extLst>
          </p:cNvPr>
          <p:cNvSpPr>
            <a:spLocks noGrp="1"/>
          </p:cNvSpPr>
          <p:nvPr>
            <p:ph type="sldNum" sz="quarter" idx="12"/>
          </p:nvPr>
        </p:nvSpPr>
        <p:spPr/>
        <p:txBody>
          <a:body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1320940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EF6BE1-D1FE-4578-9616-308188D6CE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01E2917-428B-49E7-A4B1-47F3993EDA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A697F8F-E9A8-4F89-9C95-0D9DDDD3A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FA9AA2-C4AE-482E-9DCF-29900A633914}" type="datetimeFigureOut">
              <a:rPr lang="en-IN" smtClean="0"/>
              <a:pPr/>
              <a:t>08-10-2020</a:t>
            </a:fld>
            <a:endParaRPr lang="en-IN"/>
          </a:p>
        </p:txBody>
      </p:sp>
      <p:sp>
        <p:nvSpPr>
          <p:cNvPr id="5" name="Footer Placeholder 4">
            <a:extLst>
              <a:ext uri="{FF2B5EF4-FFF2-40B4-BE49-F238E27FC236}">
                <a16:creationId xmlns:a16="http://schemas.microsoft.com/office/drawing/2014/main" xmlns="" id="{62443DAE-8058-46AA-8C2A-2CCC15736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9AF14BA-21A0-46A5-9C23-405A9C470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067E5-0296-4C2E-9960-E10DB1FA7B10}" type="slidenum">
              <a:rPr lang="en-IN" smtClean="0"/>
              <a:pPr/>
              <a:t>‹#›</a:t>
            </a:fld>
            <a:endParaRPr lang="en-IN"/>
          </a:p>
        </p:txBody>
      </p:sp>
    </p:spTree>
    <p:extLst>
      <p:ext uri="{BB962C8B-B14F-4D97-AF65-F5344CB8AC3E}">
        <p14:creationId xmlns:p14="http://schemas.microsoft.com/office/powerpoint/2010/main" xmlns="" val="2862829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B7B5D23-9F4C-4D7F-98A1-D71291D8C004}"/>
              </a:ext>
            </a:extLst>
          </p:cNvPr>
          <p:cNvSpPr/>
          <p:nvPr/>
        </p:nvSpPr>
        <p:spPr>
          <a:xfrm>
            <a:off x="825623" y="461639"/>
            <a:ext cx="10431262" cy="5956916"/>
          </a:xfrm>
          <a:prstGeom prst="rect">
            <a:avLst/>
          </a:prstGeom>
          <a:solidFill>
            <a:srgbClr val="84A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xmlns="" id="{422C6FB5-4537-4FC8-B00B-40C85FEAEED3}"/>
              </a:ext>
            </a:extLst>
          </p:cNvPr>
          <p:cNvGrpSpPr/>
          <p:nvPr/>
        </p:nvGrpSpPr>
        <p:grpSpPr>
          <a:xfrm>
            <a:off x="927208" y="1337414"/>
            <a:ext cx="10228090" cy="3521584"/>
            <a:chOff x="5087949" y="985478"/>
            <a:chExt cx="6803136" cy="3521584"/>
          </a:xfrm>
        </p:grpSpPr>
        <p:sp>
          <p:nvSpPr>
            <p:cNvPr id="7" name="TextBox 6">
              <a:extLst>
                <a:ext uri="{FF2B5EF4-FFF2-40B4-BE49-F238E27FC236}">
                  <a16:creationId xmlns:a16="http://schemas.microsoft.com/office/drawing/2014/main" xmlns="" id="{1FBFBA17-A9E6-4991-9836-7334E99B3E88}"/>
                </a:ext>
              </a:extLst>
            </p:cNvPr>
            <p:cNvSpPr txBox="1"/>
            <p:nvPr/>
          </p:nvSpPr>
          <p:spPr>
            <a:xfrm>
              <a:off x="5142915" y="985478"/>
              <a:ext cx="6693204" cy="707886"/>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SCSA1304</a:t>
              </a:r>
            </a:p>
            <a:p>
              <a:pPr algn="ctr"/>
              <a:r>
                <a:rPr lang="en-IN" sz="2000" b="1" dirty="0">
                  <a:solidFill>
                    <a:schemeClr val="bg1"/>
                  </a:solidFill>
                  <a:latin typeface="Times New Roman" panose="02020603050405020304" pitchFamily="18" charset="0"/>
                  <a:cs typeface="Times New Roman" panose="02020603050405020304" pitchFamily="18" charset="0"/>
                </a:rPr>
                <a:t>ADVANCED DATA STRUCTURES</a:t>
              </a:r>
            </a:p>
          </p:txBody>
        </p:sp>
        <p:sp>
          <p:nvSpPr>
            <p:cNvPr id="8" name="TextBox 7">
              <a:extLst>
                <a:ext uri="{FF2B5EF4-FFF2-40B4-BE49-F238E27FC236}">
                  <a16:creationId xmlns:a16="http://schemas.microsoft.com/office/drawing/2014/main" xmlns="" id="{75190551-5702-4F55-A9EB-C818200F0E95}"/>
                </a:ext>
              </a:extLst>
            </p:cNvPr>
            <p:cNvSpPr txBox="1"/>
            <p:nvPr/>
          </p:nvSpPr>
          <p:spPr>
            <a:xfrm>
              <a:off x="5087949" y="1741637"/>
              <a:ext cx="6803136" cy="923330"/>
            </a:xfrm>
            <a:prstGeom prst="rect">
              <a:avLst/>
            </a:prstGeom>
            <a:noFill/>
          </p:spPr>
          <p:txBody>
            <a:bodyPr wrap="square" rtlCol="0">
              <a:spAutoFit/>
            </a:bodyPr>
            <a:lstStyle/>
            <a:p>
              <a:pPr algn="ctr"/>
              <a:r>
                <a:rPr lang="en-IN" b="1" dirty="0">
                  <a:solidFill>
                    <a:schemeClr val="bg1"/>
                  </a:solidFill>
                  <a:latin typeface="Times New Roman" panose="02020603050405020304" pitchFamily="18" charset="0"/>
                  <a:cs typeface="Times New Roman" panose="02020603050405020304" pitchFamily="18" charset="0"/>
                </a:rPr>
                <a:t>B.E CSE 2019-2023</a:t>
              </a:r>
            </a:p>
            <a:p>
              <a:pPr algn="ctr"/>
              <a:r>
                <a:rPr lang="en-IN" b="1" dirty="0">
                  <a:solidFill>
                    <a:schemeClr val="bg1"/>
                  </a:solidFill>
                  <a:latin typeface="Times New Roman" panose="02020603050405020304" pitchFamily="18" charset="0"/>
                  <a:cs typeface="Times New Roman" panose="02020603050405020304" pitchFamily="18" charset="0"/>
                </a:rPr>
                <a:t>III SEMESTER</a:t>
              </a:r>
            </a:p>
            <a:p>
              <a:endParaRPr lang="en-IN" dirty="0"/>
            </a:p>
          </p:txBody>
        </p:sp>
        <p:sp>
          <p:nvSpPr>
            <p:cNvPr id="9" name="TextBox 8">
              <a:extLst>
                <a:ext uri="{FF2B5EF4-FFF2-40B4-BE49-F238E27FC236}">
                  <a16:creationId xmlns:a16="http://schemas.microsoft.com/office/drawing/2014/main" xmlns="" id="{082A3E2F-DB7B-40FA-8957-3E5352BD9B15}"/>
                </a:ext>
              </a:extLst>
            </p:cNvPr>
            <p:cNvSpPr txBox="1"/>
            <p:nvPr/>
          </p:nvSpPr>
          <p:spPr>
            <a:xfrm>
              <a:off x="5910937" y="2445134"/>
              <a:ext cx="5370576" cy="1292662"/>
            </a:xfrm>
            <a:prstGeom prst="rect">
              <a:avLst/>
            </a:prstGeom>
            <a:noFill/>
          </p:spPr>
          <p:txBody>
            <a:bodyPr wrap="square" rtlCol="0">
              <a:spAutoFit/>
            </a:bodyPr>
            <a:lstStyle/>
            <a:p>
              <a:pPr algn="ctr"/>
              <a:endParaRPr lang="en-IN" sz="2000" b="1"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bg1"/>
                  </a:solidFill>
                  <a:latin typeface="Times New Roman" panose="02020603050405020304" pitchFamily="18" charset="0"/>
                  <a:cs typeface="Times New Roman" panose="02020603050405020304" pitchFamily="18" charset="0"/>
                </a:rPr>
                <a:t>UNIT III </a:t>
              </a:r>
            </a:p>
            <a:p>
              <a:pPr algn="ctr"/>
              <a:r>
                <a:rPr lang="en-IN" sz="2000" b="1" dirty="0">
                  <a:solidFill>
                    <a:schemeClr val="bg1"/>
                  </a:solidFill>
                  <a:latin typeface="Times New Roman" panose="02020603050405020304" pitchFamily="18" charset="0"/>
                  <a:cs typeface="Times New Roman" panose="02020603050405020304" pitchFamily="18" charset="0"/>
                </a:rPr>
                <a:t>GRAPHS</a:t>
              </a:r>
            </a:p>
            <a:p>
              <a:pPr algn="ctr"/>
              <a:endParaRPr lang="en-IN" dirty="0"/>
            </a:p>
          </p:txBody>
        </p:sp>
        <p:sp>
          <p:nvSpPr>
            <p:cNvPr id="10" name="TextBox 9">
              <a:extLst>
                <a:ext uri="{FF2B5EF4-FFF2-40B4-BE49-F238E27FC236}">
                  <a16:creationId xmlns:a16="http://schemas.microsoft.com/office/drawing/2014/main" xmlns="" id="{86621BB8-EF12-47A5-9030-72DD7F7B0053}"/>
                </a:ext>
              </a:extLst>
            </p:cNvPr>
            <p:cNvSpPr txBox="1"/>
            <p:nvPr/>
          </p:nvSpPr>
          <p:spPr>
            <a:xfrm>
              <a:off x="8439810" y="4168508"/>
              <a:ext cx="3111477" cy="338554"/>
            </a:xfrm>
            <a:prstGeom prst="rect">
              <a:avLst/>
            </a:prstGeom>
            <a:noFill/>
          </p:spPr>
          <p:txBody>
            <a:bodyPr wrap="square" rtlCol="0">
              <a:spAutoFit/>
            </a:bodyPr>
            <a:lstStyle/>
            <a:p>
              <a:pPr algn="ctr"/>
              <a:endParaRPr lang="en-IN" sz="1600" b="1" dirty="0">
                <a:solidFill>
                  <a:schemeClr val="bg1"/>
                </a:solidFill>
                <a:latin typeface="Times New Roman" panose="02020603050405020304" pitchFamily="18" charset="0"/>
                <a:cs typeface="Times New Roman" panose="02020603050405020304" pitchFamily="18" charset="0"/>
              </a:endParaRPr>
            </a:p>
          </p:txBody>
        </p:sp>
      </p:grpSp>
      <p:pic>
        <p:nvPicPr>
          <p:cNvPr id="4" name="Picture 3">
            <a:extLst>
              <a:ext uri="{FF2B5EF4-FFF2-40B4-BE49-F238E27FC236}">
                <a16:creationId xmlns:a16="http://schemas.microsoft.com/office/drawing/2014/main" xmlns="" id="{2B8F9B47-5C0C-409B-8366-FD9CD65BDED7}"/>
              </a:ext>
            </a:extLst>
          </p:cNvPr>
          <p:cNvPicPr>
            <a:picLocks noChangeAspect="1"/>
          </p:cNvPicPr>
          <p:nvPr/>
        </p:nvPicPr>
        <p:blipFill>
          <a:blip r:embed="rId2"/>
          <a:stretch>
            <a:fillRect/>
          </a:stretch>
        </p:blipFill>
        <p:spPr>
          <a:xfrm>
            <a:off x="825623" y="396871"/>
            <a:ext cx="10462186" cy="969913"/>
          </a:xfrm>
          <a:prstGeom prst="rect">
            <a:avLst/>
          </a:prstGeom>
        </p:spPr>
      </p:pic>
    </p:spTree>
    <p:extLst>
      <p:ext uri="{BB962C8B-B14F-4D97-AF65-F5344CB8AC3E}">
        <p14:creationId xmlns:p14="http://schemas.microsoft.com/office/powerpoint/2010/main" xmlns="" val="180280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62A8201-2922-409C-AA24-C4C9EC845F9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2CFB508A-F092-4AC1-A44C-EF817E0EA5DF}"/>
              </a:ext>
            </a:extLst>
          </p:cNvPr>
          <p:cNvSpPr txBox="1"/>
          <p:nvPr/>
        </p:nvSpPr>
        <p:spPr>
          <a:xfrm>
            <a:off x="408373" y="399494"/>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1D3AF9F8-9523-4106-960A-1A664288C6EC}"/>
              </a:ext>
            </a:extLst>
          </p:cNvPr>
          <p:cNvSpPr txBox="1"/>
          <p:nvPr/>
        </p:nvSpPr>
        <p:spPr>
          <a:xfrm>
            <a:off x="1686757" y="741784"/>
            <a:ext cx="853144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sp>
        <p:nvSpPr>
          <p:cNvPr id="13" name="TextBox 12">
            <a:extLst>
              <a:ext uri="{FF2B5EF4-FFF2-40B4-BE49-F238E27FC236}">
                <a16:creationId xmlns:a16="http://schemas.microsoft.com/office/drawing/2014/main" xmlns="" id="{DE61995E-DE96-4489-AB3D-1DBA9AFA1618}"/>
              </a:ext>
            </a:extLst>
          </p:cNvPr>
          <p:cNvSpPr txBox="1"/>
          <p:nvPr/>
        </p:nvSpPr>
        <p:spPr>
          <a:xfrm>
            <a:off x="723529" y="1409017"/>
            <a:ext cx="10520039" cy="646331"/>
          </a:xfrm>
          <a:prstGeom prst="rect">
            <a:avLst/>
          </a:prstGeom>
          <a:solidFill>
            <a:srgbClr val="CCFF99"/>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Unweighted Graph: </a:t>
            </a:r>
          </a:p>
          <a:p>
            <a:pPr algn="just"/>
            <a:r>
              <a:rPr lang="en-US" b="0" i="0" dirty="0">
                <a:solidFill>
                  <a:srgbClr val="222222"/>
                </a:solidFill>
                <a:effectLst/>
                <a:latin typeface="Times New Roman" panose="02020603050405020304" pitchFamily="18" charset="0"/>
                <a:cs typeface="Times New Roman" panose="02020603050405020304" pitchFamily="18" charset="0"/>
              </a:rPr>
              <a:t> If the edges do not have weights, the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is said to be </a:t>
            </a:r>
            <a:r>
              <a:rPr lang="en-US" b="1" i="0" dirty="0">
                <a:solidFill>
                  <a:srgbClr val="222222"/>
                </a:solidFill>
                <a:effectLst/>
                <a:latin typeface="Times New Roman" panose="02020603050405020304" pitchFamily="18" charset="0"/>
                <a:cs typeface="Times New Roman" panose="02020603050405020304" pitchFamily="18" charset="0"/>
              </a:rPr>
              <a:t>unweighted</a:t>
            </a:r>
            <a:r>
              <a:rPr lang="en-IN" b="1" i="0" dirty="0">
                <a:solidFill>
                  <a:srgbClr val="222222"/>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Edges simply show connections </a:t>
            </a:r>
            <a:endParaRPr lang="en-US" b="1" i="0" dirty="0">
              <a:solidFill>
                <a:srgbClr val="222222"/>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ACADA5D0-B2D3-4211-923C-0D364998E24E}"/>
              </a:ext>
            </a:extLst>
          </p:cNvPr>
          <p:cNvPicPr>
            <a:picLocks noChangeAspect="1"/>
          </p:cNvPicPr>
          <p:nvPr/>
        </p:nvPicPr>
        <p:blipFill>
          <a:blip r:embed="rId2" cstate="print"/>
          <a:stretch>
            <a:fillRect/>
          </a:stretch>
        </p:blipFill>
        <p:spPr>
          <a:xfrm>
            <a:off x="0" y="6098460"/>
            <a:ext cx="875754" cy="707886"/>
          </a:xfrm>
          <a:prstGeom prst="rect">
            <a:avLst/>
          </a:prstGeom>
        </p:spPr>
      </p:pic>
      <p:pic>
        <p:nvPicPr>
          <p:cNvPr id="2" name="Picture 2" descr="Image for post">
            <a:extLst>
              <a:ext uri="{FF2B5EF4-FFF2-40B4-BE49-F238E27FC236}">
                <a16:creationId xmlns:a16="http://schemas.microsoft.com/office/drawing/2014/main" xmlns="" id="{7320E08B-8F68-42F1-BED4-65215642857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43124" y="2353249"/>
            <a:ext cx="9880847" cy="35066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49526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xmlns="" id="{40066CDC-5352-45C5-88B9-4BB49346B2E4}"/>
              </a:ext>
            </a:extLst>
          </p:cNvPr>
          <p:cNvGraphicFramePr>
            <a:graphicFrameLocks noGrp="1"/>
          </p:cNvGraphicFramePr>
          <p:nvPr>
            <p:extLst>
              <p:ext uri="{D42A27DB-BD31-4B8C-83A1-F6EECF244321}">
                <p14:modId xmlns:p14="http://schemas.microsoft.com/office/powerpoint/2010/main" xmlns="" val="670754473"/>
              </p:ext>
            </p:extLst>
          </p:nvPr>
        </p:nvGraphicFramePr>
        <p:xfrm>
          <a:off x="776106" y="1157903"/>
          <a:ext cx="8127999" cy="5577840"/>
        </p:xfrm>
        <a:graphic>
          <a:graphicData uri="http://schemas.openxmlformats.org/drawingml/2006/table">
            <a:tbl>
              <a:tblPr firstRow="1" bandRow="1">
                <a:tableStyleId>{BDBED569-4797-4DF1-A0F4-6AAB3CD982D8}</a:tableStyleId>
              </a:tblPr>
              <a:tblGrid>
                <a:gridCol w="2709333">
                  <a:extLst>
                    <a:ext uri="{9D8B030D-6E8A-4147-A177-3AD203B41FA5}">
                      <a16:colId xmlns:a16="http://schemas.microsoft.com/office/drawing/2014/main" xmlns="" val="1524669605"/>
                    </a:ext>
                  </a:extLst>
                </a:gridCol>
                <a:gridCol w="2709333">
                  <a:extLst>
                    <a:ext uri="{9D8B030D-6E8A-4147-A177-3AD203B41FA5}">
                      <a16:colId xmlns:a16="http://schemas.microsoft.com/office/drawing/2014/main" xmlns="" val="108720414"/>
                    </a:ext>
                  </a:extLst>
                </a:gridCol>
                <a:gridCol w="2709333">
                  <a:extLst>
                    <a:ext uri="{9D8B030D-6E8A-4147-A177-3AD203B41FA5}">
                      <a16:colId xmlns:a16="http://schemas.microsoft.com/office/drawing/2014/main" xmlns="" val="752086916"/>
                    </a:ext>
                  </a:extLst>
                </a:gridCol>
              </a:tblGrid>
              <a:tr h="889364">
                <a:tc>
                  <a:txBody>
                    <a:bodyPr/>
                    <a:lstStyle/>
                    <a:p>
                      <a:pPr algn="ctr"/>
                      <a:r>
                        <a:rPr lang="en-IN" dirty="0">
                          <a:latin typeface="Times New Roman" panose="02020603050405020304" pitchFamily="18" charset="0"/>
                          <a:cs typeface="Times New Roman" panose="02020603050405020304" pitchFamily="18" charset="0"/>
                        </a:rPr>
                        <a:t>Strongly Connected Graph</a:t>
                      </a:r>
                    </a:p>
                  </a:txBody>
                  <a:tcPr/>
                </a:tc>
                <a:tc>
                  <a:txBody>
                    <a:bodyPr/>
                    <a:lstStyle/>
                    <a:p>
                      <a:pPr algn="ctr"/>
                      <a:r>
                        <a:rPr lang="en-IN" dirty="0">
                          <a:latin typeface="Times New Roman" panose="02020603050405020304" pitchFamily="18" charset="0"/>
                          <a:cs typeface="Times New Roman" panose="02020603050405020304" pitchFamily="18" charset="0"/>
                        </a:rPr>
                        <a:t>Unilaterally Connected Graph / Unilateral</a:t>
                      </a:r>
                    </a:p>
                  </a:txBody>
                  <a:tcPr/>
                </a:tc>
                <a:tc>
                  <a:txBody>
                    <a:bodyPr/>
                    <a:lstStyle/>
                    <a:p>
                      <a:pPr algn="ctr"/>
                      <a:r>
                        <a:rPr lang="en-IN" dirty="0">
                          <a:latin typeface="Times New Roman" panose="02020603050405020304" pitchFamily="18" charset="0"/>
                          <a:cs typeface="Times New Roman" panose="02020603050405020304" pitchFamily="18" charset="0"/>
                        </a:rPr>
                        <a:t>Weakly Connected Graph /  Not Strongly Connected Graph</a:t>
                      </a:r>
                    </a:p>
                  </a:txBody>
                  <a:tcPr/>
                </a:tc>
                <a:extLst>
                  <a:ext uri="{0D108BD9-81ED-4DB2-BD59-A6C34878D82A}">
                    <a16:rowId xmlns:a16="http://schemas.microsoft.com/office/drawing/2014/main" xmlns="" val="3163578896"/>
                  </a:ext>
                </a:extLst>
              </a:tr>
              <a:tr h="1422982">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In directed graph, a graph is said to be strongly connected if every vertex is reachable from every other vertex</a:t>
                      </a:r>
                    </a:p>
                  </a:txBody>
                  <a:tcPr/>
                </a:tc>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If it contains a directed path from u to v or v to u for every pair of vertices </a:t>
                      </a:r>
                      <a:r>
                        <a:rPr lang="en-IN" sz="1800" b="1" kern="1200" dirty="0" err="1">
                          <a:solidFill>
                            <a:srgbClr val="FF0066"/>
                          </a:solidFill>
                          <a:latin typeface="Times New Roman" panose="02020603050405020304" pitchFamily="18" charset="0"/>
                          <a:ea typeface="+mn-ea"/>
                          <a:cs typeface="Times New Roman" panose="02020603050405020304" pitchFamily="18" charset="0"/>
                        </a:rPr>
                        <a:t>u,v</a:t>
                      </a:r>
                      <a:r>
                        <a:rPr lang="en-IN" sz="1800" b="1" kern="1200" dirty="0">
                          <a:solidFill>
                            <a:srgbClr val="FF0066"/>
                          </a:solidFill>
                          <a:latin typeface="Times New Roman" panose="02020603050405020304" pitchFamily="18" charset="0"/>
                          <a:ea typeface="+mn-ea"/>
                          <a:cs typeface="Times New Roman" panose="02020603050405020304" pitchFamily="18" charset="0"/>
                        </a:rPr>
                        <a:t>.</a:t>
                      </a:r>
                    </a:p>
                  </a:txBody>
                  <a:tcPr/>
                </a:tc>
                <a:tc>
                  <a:txBody>
                    <a:bodyPr/>
                    <a:lstStyle/>
                    <a:p>
                      <a:pPr algn="just"/>
                      <a:r>
                        <a:rPr lang="en-US" sz="1800" b="1" kern="1200" dirty="0">
                          <a:solidFill>
                            <a:srgbClr val="FF0066"/>
                          </a:solidFill>
                          <a:latin typeface="Times New Roman" panose="02020603050405020304" pitchFamily="18" charset="0"/>
                          <a:ea typeface="+mn-ea"/>
                          <a:cs typeface="Times New Roman" panose="02020603050405020304" pitchFamily="18" charset="0"/>
                        </a:rPr>
                        <a:t>A graph is said to be weakly connected if there doesn’t exist any path between any two pairs of vertices. </a:t>
                      </a:r>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3476345095"/>
                  </a:ext>
                </a:extLst>
              </a:tr>
              <a:tr h="1689791">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Every pairs of point are mutually reachable</a:t>
                      </a:r>
                    </a:p>
                  </a:txBody>
                  <a:tcPr/>
                </a:tc>
                <a:tc>
                  <a:txBody>
                    <a:bodyPr/>
                    <a:lstStyle/>
                    <a:p>
                      <a:pPr algn="just"/>
                      <a:r>
                        <a:rPr lang="en-US" sz="1800" b="1" kern="1200" dirty="0">
                          <a:solidFill>
                            <a:srgbClr val="FF0066"/>
                          </a:solidFill>
                          <a:latin typeface="Times New Roman" panose="02020603050405020304" pitchFamily="18" charset="0"/>
                          <a:ea typeface="+mn-ea"/>
                          <a:cs typeface="Times New Roman" panose="02020603050405020304" pitchFamily="18" charset="0"/>
                        </a:rPr>
                        <a:t>At least for any pair of vertices, one vertex should be reachable form the other</a:t>
                      </a:r>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1" kern="1200" dirty="0">
                          <a:solidFill>
                            <a:srgbClr val="FF0066"/>
                          </a:solidFill>
                          <a:latin typeface="Times New Roman" panose="02020603050405020304" pitchFamily="18" charset="0"/>
                          <a:ea typeface="+mn-ea"/>
                          <a:cs typeface="Times New Roman" panose="02020603050405020304" pitchFamily="18" charset="0"/>
                        </a:rPr>
                        <a:t>A directed graph is weakly connected if it is underlying graph (means graph without direction) is connected</a:t>
                      </a:r>
                    </a:p>
                    <a:p>
                      <a:pPr algn="just"/>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3357685055"/>
                  </a:ext>
                </a:extLst>
              </a:tr>
              <a:tr h="1422982">
                <a:tc>
                  <a:txBody>
                    <a:bodyPr/>
                    <a:lstStyle/>
                    <a:p>
                      <a:endParaRPr lang="en-IN" dirty="0"/>
                    </a:p>
                    <a:p>
                      <a:endParaRPr lang="en-IN" dirty="0"/>
                    </a:p>
                    <a:p>
                      <a:endParaRPr lang="en-IN" dirty="0"/>
                    </a:p>
                    <a:p>
                      <a:endParaRPr lang="en-IN" dirty="0"/>
                    </a:p>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xmlns="" val="1591388015"/>
                  </a:ext>
                </a:extLst>
              </a:tr>
            </a:tbl>
          </a:graphicData>
        </a:graphic>
      </p:graphicFrame>
      <p:sp>
        <p:nvSpPr>
          <p:cNvPr id="7" name="TextBox 6">
            <a:extLst>
              <a:ext uri="{FF2B5EF4-FFF2-40B4-BE49-F238E27FC236}">
                <a16:creationId xmlns:a16="http://schemas.microsoft.com/office/drawing/2014/main" xmlns="" id="{89BD5DDE-A814-43BF-BA0A-37A2FA8C30CE}"/>
              </a:ext>
            </a:extLst>
          </p:cNvPr>
          <p:cNvSpPr txBox="1"/>
          <p:nvPr/>
        </p:nvSpPr>
        <p:spPr>
          <a:xfrm>
            <a:off x="684668" y="720559"/>
            <a:ext cx="8825289"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Reachable: </a:t>
            </a:r>
            <a:r>
              <a:rPr lang="en-IN" dirty="0">
                <a:latin typeface="Times New Roman" panose="02020603050405020304" pitchFamily="18" charset="0"/>
                <a:cs typeface="Times New Roman" panose="02020603050405020304" pitchFamily="18" charset="0"/>
              </a:rPr>
              <a:t>If there is a path from u to v then v is </a:t>
            </a:r>
            <a:r>
              <a:rPr lang="en-IN" b="1" dirty="0">
                <a:latin typeface="Times New Roman" panose="02020603050405020304" pitchFamily="18" charset="0"/>
                <a:cs typeface="Times New Roman" panose="02020603050405020304" pitchFamily="18" charset="0"/>
              </a:rPr>
              <a:t>reachable</a:t>
            </a:r>
            <a:r>
              <a:rPr lang="en-IN" dirty="0">
                <a:latin typeface="Times New Roman" panose="02020603050405020304" pitchFamily="18" charset="0"/>
                <a:cs typeface="Times New Roman" panose="02020603050405020304" pitchFamily="18" charset="0"/>
              </a:rPr>
              <a:t> from u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 -&gt; u  = 2 -&gt; 3 </a:t>
            </a:r>
          </a:p>
          <a:p>
            <a:endParaRPr lang="en-IN" b="1" dirty="0">
              <a:latin typeface="Times New Roman" panose="02020603050405020304" pitchFamily="18" charset="0"/>
              <a:cs typeface="Times New Roman" panose="02020603050405020304" pitchFamily="18" charset="0"/>
            </a:endParaRPr>
          </a:p>
        </p:txBody>
      </p:sp>
      <p:sp>
        <p:nvSpPr>
          <p:cNvPr id="10" name="Arrow: Curved Down 9">
            <a:extLst>
              <a:ext uri="{FF2B5EF4-FFF2-40B4-BE49-F238E27FC236}">
                <a16:creationId xmlns:a16="http://schemas.microsoft.com/office/drawing/2014/main" xmlns="" id="{DC1FDFC2-8F6A-4D03-ADE6-58F0CAF6027B}"/>
              </a:ext>
            </a:extLst>
          </p:cNvPr>
          <p:cNvSpPr/>
          <p:nvPr/>
        </p:nvSpPr>
        <p:spPr>
          <a:xfrm flipH="1">
            <a:off x="7541039" y="614498"/>
            <a:ext cx="488271" cy="207633"/>
          </a:xfrm>
          <a:prstGeom prst="curvedDownArrow">
            <a:avLst>
              <a:gd name="adj1" fmla="val 0"/>
              <a:gd name="adj2" fmla="val 50000"/>
              <a:gd name="adj3" fmla="val 28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2" name="Picture 6" descr="Graphs">
            <a:extLst>
              <a:ext uri="{FF2B5EF4-FFF2-40B4-BE49-F238E27FC236}">
                <a16:creationId xmlns:a16="http://schemas.microsoft.com/office/drawing/2014/main" xmlns="" id="{D60A335D-9C6E-429A-8A8C-B8A9EC308D5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96060" y="381740"/>
            <a:ext cx="1913138" cy="155232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xmlns="" id="{FC869110-8515-4AA9-8B0D-7A865FCA6C71}"/>
              </a:ext>
            </a:extLst>
          </p:cNvPr>
          <p:cNvSpPr txBox="1"/>
          <p:nvPr/>
        </p:nvSpPr>
        <p:spPr>
          <a:xfrm flipH="1">
            <a:off x="10027721" y="262936"/>
            <a:ext cx="301645" cy="369332"/>
          </a:xfrm>
          <a:prstGeom prst="rect">
            <a:avLst/>
          </a:prstGeom>
          <a:noFill/>
          <a:ln>
            <a:noFill/>
          </a:ln>
        </p:spPr>
        <p:txBody>
          <a:bodyPr wrap="square" rtlCol="0">
            <a:spAutoFit/>
          </a:bodyPr>
          <a:lstStyle/>
          <a:p>
            <a:r>
              <a:rPr lang="en-IN" b="1" dirty="0">
                <a:latin typeface="Times New Roman" panose="02020603050405020304" pitchFamily="18" charset="0"/>
                <a:cs typeface="Times New Roman" panose="02020603050405020304" pitchFamily="18" charset="0"/>
              </a:rPr>
              <a:t>v</a:t>
            </a:r>
          </a:p>
        </p:txBody>
      </p:sp>
      <p:sp>
        <p:nvSpPr>
          <p:cNvPr id="15" name="TextBox 14">
            <a:extLst>
              <a:ext uri="{FF2B5EF4-FFF2-40B4-BE49-F238E27FC236}">
                <a16:creationId xmlns:a16="http://schemas.microsoft.com/office/drawing/2014/main" xmlns="" id="{80C609A5-64D3-463F-B6C6-FD1ED36E1425}"/>
              </a:ext>
            </a:extLst>
          </p:cNvPr>
          <p:cNvSpPr txBox="1"/>
          <p:nvPr/>
        </p:nvSpPr>
        <p:spPr>
          <a:xfrm>
            <a:off x="10785976" y="348983"/>
            <a:ext cx="333306" cy="369332"/>
          </a:xfrm>
          <a:prstGeom prst="rect">
            <a:avLst/>
          </a:prstGeom>
          <a:noFill/>
          <a:ln>
            <a:noFill/>
          </a:ln>
        </p:spPr>
        <p:txBody>
          <a:bodyPr wrap="square" rtlCol="0">
            <a:spAutoFit/>
          </a:bodyPr>
          <a:lstStyle/>
          <a:p>
            <a:r>
              <a:rPr lang="en-IN" b="1" dirty="0">
                <a:latin typeface="Times New Roman" panose="02020603050405020304" pitchFamily="18" charset="0"/>
                <a:cs typeface="Times New Roman" panose="02020603050405020304" pitchFamily="18" charset="0"/>
              </a:rPr>
              <a:t>u</a:t>
            </a:r>
          </a:p>
        </p:txBody>
      </p:sp>
      <p:sp>
        <p:nvSpPr>
          <p:cNvPr id="17" name="Arrow: Curved Down 16">
            <a:extLst>
              <a:ext uri="{FF2B5EF4-FFF2-40B4-BE49-F238E27FC236}">
                <a16:creationId xmlns:a16="http://schemas.microsoft.com/office/drawing/2014/main" xmlns="" id="{DF017405-5099-4E44-825F-B9A2303074A6}"/>
              </a:ext>
            </a:extLst>
          </p:cNvPr>
          <p:cNvSpPr/>
          <p:nvPr/>
        </p:nvSpPr>
        <p:spPr>
          <a:xfrm flipH="1">
            <a:off x="8415834" y="596623"/>
            <a:ext cx="488271" cy="207633"/>
          </a:xfrm>
          <a:prstGeom prst="curvedDownArrow">
            <a:avLst>
              <a:gd name="adj1" fmla="val 0"/>
              <a:gd name="adj2" fmla="val 50000"/>
              <a:gd name="adj3" fmla="val 28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026" name="Picture 2" descr="Check if a graph is strongly connected | Set 1 (Kosaraju using DFS) -  GeeksforGeeks">
            <a:extLst>
              <a:ext uri="{FF2B5EF4-FFF2-40B4-BE49-F238E27FC236}">
                <a16:creationId xmlns:a16="http://schemas.microsoft.com/office/drawing/2014/main" xmlns="" id="{3DFCC4F9-8ABF-4B0F-B913-99C1AB758B3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63529" y="5343255"/>
            <a:ext cx="2009708" cy="115451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a:extLst>
              <a:ext uri="{FF2B5EF4-FFF2-40B4-BE49-F238E27FC236}">
                <a16:creationId xmlns:a16="http://schemas.microsoft.com/office/drawing/2014/main" xmlns="" id="{9DB08C8A-11E5-4244-AF45-74674861CDEC}"/>
              </a:ext>
            </a:extLst>
          </p:cNvPr>
          <p:cNvPicPr>
            <a:picLocks noChangeAspect="1"/>
          </p:cNvPicPr>
          <p:nvPr/>
        </p:nvPicPr>
        <p:blipFill>
          <a:blip r:embed="rId4"/>
          <a:stretch>
            <a:fillRect/>
          </a:stretch>
        </p:blipFill>
        <p:spPr>
          <a:xfrm>
            <a:off x="6328990" y="5417300"/>
            <a:ext cx="2099273" cy="1165722"/>
          </a:xfrm>
          <a:prstGeom prst="rect">
            <a:avLst/>
          </a:prstGeom>
        </p:spPr>
      </p:pic>
      <p:pic>
        <p:nvPicPr>
          <p:cNvPr id="20" name="Picture 19">
            <a:extLst>
              <a:ext uri="{FF2B5EF4-FFF2-40B4-BE49-F238E27FC236}">
                <a16:creationId xmlns:a16="http://schemas.microsoft.com/office/drawing/2014/main" xmlns="" id="{7FBEF951-0446-46FA-97FC-BBDFD4001F2F}"/>
              </a:ext>
            </a:extLst>
          </p:cNvPr>
          <p:cNvPicPr>
            <a:picLocks noChangeAspect="1"/>
          </p:cNvPicPr>
          <p:nvPr/>
        </p:nvPicPr>
        <p:blipFill>
          <a:blip r:embed="rId5" cstate="print"/>
          <a:stretch>
            <a:fillRect/>
          </a:stretch>
        </p:blipFill>
        <p:spPr>
          <a:xfrm>
            <a:off x="196337" y="5920512"/>
            <a:ext cx="875754" cy="707886"/>
          </a:xfrm>
          <a:prstGeom prst="rect">
            <a:avLst/>
          </a:prstGeom>
        </p:spPr>
      </p:pic>
      <p:pic>
        <p:nvPicPr>
          <p:cNvPr id="23" name="Picture 22">
            <a:extLst>
              <a:ext uri="{FF2B5EF4-FFF2-40B4-BE49-F238E27FC236}">
                <a16:creationId xmlns:a16="http://schemas.microsoft.com/office/drawing/2014/main" xmlns="" id="{FB0A587C-ACBD-4A68-8611-0312DCB5C7BB}"/>
              </a:ext>
            </a:extLst>
          </p:cNvPr>
          <p:cNvPicPr>
            <a:picLocks noChangeAspect="1"/>
          </p:cNvPicPr>
          <p:nvPr/>
        </p:nvPicPr>
        <p:blipFill>
          <a:blip r:embed="rId6"/>
          <a:stretch>
            <a:fillRect/>
          </a:stretch>
        </p:blipFill>
        <p:spPr>
          <a:xfrm>
            <a:off x="4111384" y="5417300"/>
            <a:ext cx="1447925" cy="1211098"/>
          </a:xfrm>
          <a:prstGeom prst="rect">
            <a:avLst/>
          </a:prstGeom>
        </p:spPr>
      </p:pic>
    </p:spTree>
    <p:extLst>
      <p:ext uri="{BB962C8B-B14F-4D97-AF65-F5344CB8AC3E}">
        <p14:creationId xmlns:p14="http://schemas.microsoft.com/office/powerpoint/2010/main" xmlns="" val="174503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D8C6F41-B440-45D8-A48F-F7D592CB6DFB}"/>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pic>
        <p:nvPicPr>
          <p:cNvPr id="42" name="Picture 41">
            <a:extLst>
              <a:ext uri="{FF2B5EF4-FFF2-40B4-BE49-F238E27FC236}">
                <a16:creationId xmlns:a16="http://schemas.microsoft.com/office/drawing/2014/main" xmlns="" id="{E807D835-86FD-427B-A79B-0A5A9E88EFF3}"/>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2" name="TextBox 1">
            <a:extLst>
              <a:ext uri="{FF2B5EF4-FFF2-40B4-BE49-F238E27FC236}">
                <a16:creationId xmlns:a16="http://schemas.microsoft.com/office/drawing/2014/main" xmlns="" id="{6AC3ED04-A32D-46E9-BEA6-258A9BBB053A}"/>
              </a:ext>
            </a:extLst>
          </p:cNvPr>
          <p:cNvSpPr txBox="1"/>
          <p:nvPr/>
        </p:nvSpPr>
        <p:spPr>
          <a:xfrm>
            <a:off x="461638" y="1171852"/>
            <a:ext cx="6971189" cy="452431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Node:  </a:t>
            </a:r>
            <a:r>
              <a:rPr lang="en-IN" b="1" dirty="0">
                <a:solidFill>
                  <a:srgbClr val="FFC000"/>
                </a:solidFill>
                <a:latin typeface="Times New Roman" panose="02020603050405020304" pitchFamily="18" charset="0"/>
                <a:cs typeface="Times New Roman" panose="02020603050405020304" pitchFamily="18" charset="0"/>
              </a:rPr>
              <a:t>Vertices or circle which contain data or elements</a:t>
            </a:r>
          </a:p>
          <a:p>
            <a:endParaRPr lang="en-IN" b="1" dirty="0">
              <a:solidFill>
                <a:srgbClr val="FFC000"/>
              </a:solidFill>
              <a:latin typeface="Times New Roman" panose="02020603050405020304" pitchFamily="18" charset="0"/>
              <a:cs typeface="Times New Roman" panose="02020603050405020304" pitchFamily="18" charset="0"/>
            </a:endParaRPr>
          </a:p>
          <a:p>
            <a:endParaRPr lang="en-IN" b="1" dirty="0">
              <a:solidFill>
                <a:srgbClr val="FFC000"/>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Edge: </a:t>
            </a:r>
            <a:r>
              <a:rPr lang="en-IN" b="1" dirty="0">
                <a:solidFill>
                  <a:schemeClr val="accent2">
                    <a:lumMod val="50000"/>
                  </a:schemeClr>
                </a:solidFill>
                <a:latin typeface="Times New Roman" panose="02020603050405020304" pitchFamily="18" charset="0"/>
                <a:cs typeface="Times New Roman" panose="02020603050405020304" pitchFamily="18" charset="0"/>
              </a:rPr>
              <a:t>A line connection between two nodes</a:t>
            </a:r>
          </a:p>
          <a:p>
            <a:endParaRPr lang="en-IN" b="1" dirty="0">
              <a:solidFill>
                <a:schemeClr val="accent2">
                  <a:lumMod val="50000"/>
                </a:schemeClr>
              </a:solidFill>
              <a:latin typeface="Times New Roman" panose="02020603050405020304" pitchFamily="18" charset="0"/>
              <a:cs typeface="Times New Roman" panose="02020603050405020304" pitchFamily="18" charset="0"/>
            </a:endParaRPr>
          </a:p>
          <a:p>
            <a:endParaRPr lang="en-IN" b="1" dirty="0">
              <a:solidFill>
                <a:schemeClr val="accent2">
                  <a:lumMod val="50000"/>
                </a:schemeClr>
              </a:solidFill>
              <a:latin typeface="Times New Roman" panose="02020603050405020304" pitchFamily="18" charset="0"/>
              <a:cs typeface="Times New Roman" panose="02020603050405020304" pitchFamily="18" charset="0"/>
            </a:endParaRPr>
          </a:p>
          <a:p>
            <a:endParaRPr lang="en-IN" b="1" dirty="0">
              <a:solidFill>
                <a:srgbClr val="FF6699"/>
              </a:solidFill>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Adjacent Node: </a:t>
            </a:r>
            <a:r>
              <a:rPr lang="en-IN" b="1" dirty="0">
                <a:solidFill>
                  <a:srgbClr val="FF6699"/>
                </a:solidFill>
                <a:latin typeface="Times New Roman" panose="02020603050405020304" pitchFamily="18" charset="0"/>
                <a:cs typeface="Times New Roman" panose="02020603050405020304" pitchFamily="18" charset="0"/>
              </a:rPr>
              <a:t>Connects two neighbour nodes</a:t>
            </a:r>
          </a:p>
          <a:p>
            <a:endParaRPr lang="en-IN" b="1" dirty="0">
              <a:solidFill>
                <a:srgbClr val="FF6699"/>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Degree of Node: </a:t>
            </a:r>
            <a:r>
              <a:rPr lang="en-IN" b="1" dirty="0">
                <a:solidFill>
                  <a:schemeClr val="accent6">
                    <a:lumMod val="75000"/>
                  </a:schemeClr>
                </a:solidFill>
                <a:latin typeface="Times New Roman" panose="02020603050405020304" pitchFamily="18" charset="0"/>
                <a:cs typeface="Times New Roman" panose="02020603050405020304" pitchFamily="18" charset="0"/>
              </a:rPr>
              <a:t>Number of Edges Connected to that node</a:t>
            </a:r>
          </a:p>
          <a:p>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xmlns="" id="{581113C6-3DA9-4906-AC8A-0A204F0494D3}"/>
              </a:ext>
            </a:extLst>
          </p:cNvPr>
          <p:cNvSpPr/>
          <p:nvPr/>
        </p:nvSpPr>
        <p:spPr>
          <a:xfrm>
            <a:off x="8300621" y="143818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44" name="Oval 43">
            <a:extLst>
              <a:ext uri="{FF2B5EF4-FFF2-40B4-BE49-F238E27FC236}">
                <a16:creationId xmlns:a16="http://schemas.microsoft.com/office/drawing/2014/main" xmlns="" id="{7AF86CEE-39A9-4674-B35B-39972DAA4D6C}"/>
              </a:ext>
            </a:extLst>
          </p:cNvPr>
          <p:cNvSpPr/>
          <p:nvPr/>
        </p:nvSpPr>
        <p:spPr>
          <a:xfrm>
            <a:off x="7765001" y="217630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58" name="Straight Connector 57">
            <a:extLst>
              <a:ext uri="{FF2B5EF4-FFF2-40B4-BE49-F238E27FC236}">
                <a16:creationId xmlns:a16="http://schemas.microsoft.com/office/drawing/2014/main" xmlns="" id="{A64446A1-BDB9-4798-BD29-3FDAFB28F77B}"/>
              </a:ext>
            </a:extLst>
          </p:cNvPr>
          <p:cNvCxnSpPr>
            <a:stCxn id="41" idx="3"/>
            <a:endCxn id="44" idx="0"/>
          </p:cNvCxnSpPr>
          <p:nvPr/>
        </p:nvCxnSpPr>
        <p:spPr>
          <a:xfrm flipH="1">
            <a:off x="8013576" y="1915569"/>
            <a:ext cx="359851" cy="260732"/>
          </a:xfrm>
          <a:prstGeom prst="line">
            <a:avLst/>
          </a:prstGeom>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xmlns="" id="{0F74387B-D83A-41D2-B47B-F51326351F68}"/>
              </a:ext>
            </a:extLst>
          </p:cNvPr>
          <p:cNvGrpSpPr/>
          <p:nvPr/>
        </p:nvGrpSpPr>
        <p:grpSpPr>
          <a:xfrm>
            <a:off x="7760562" y="1429573"/>
            <a:ext cx="2470952" cy="2173282"/>
            <a:chOff x="7760562" y="1429573"/>
            <a:chExt cx="2470952" cy="2173282"/>
          </a:xfrm>
        </p:grpSpPr>
        <p:sp>
          <p:nvSpPr>
            <p:cNvPr id="46" name="Oval 45">
              <a:extLst>
                <a:ext uri="{FF2B5EF4-FFF2-40B4-BE49-F238E27FC236}">
                  <a16:creationId xmlns:a16="http://schemas.microsoft.com/office/drawing/2014/main" xmlns="" id="{B0238E42-483D-4D33-A2BA-659665FA0436}"/>
                </a:ext>
              </a:extLst>
            </p:cNvPr>
            <p:cNvSpPr/>
            <p:nvPr/>
          </p:nvSpPr>
          <p:spPr>
            <a:xfrm>
              <a:off x="8907261" y="2176300"/>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S</a:t>
              </a:r>
            </a:p>
          </p:txBody>
        </p:sp>
        <p:sp>
          <p:nvSpPr>
            <p:cNvPr id="48" name="Oval 47">
              <a:extLst>
                <a:ext uri="{FF2B5EF4-FFF2-40B4-BE49-F238E27FC236}">
                  <a16:creationId xmlns:a16="http://schemas.microsoft.com/office/drawing/2014/main" xmlns="" id="{0C0BD7E0-834D-4805-86FD-F4ED69C6B1A8}"/>
                </a:ext>
              </a:extLst>
            </p:cNvPr>
            <p:cNvSpPr/>
            <p:nvPr/>
          </p:nvSpPr>
          <p:spPr>
            <a:xfrm>
              <a:off x="9734364" y="251090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U</a:t>
              </a:r>
            </a:p>
          </p:txBody>
        </p:sp>
        <p:sp>
          <p:nvSpPr>
            <p:cNvPr id="50" name="Oval 49">
              <a:extLst>
                <a:ext uri="{FF2B5EF4-FFF2-40B4-BE49-F238E27FC236}">
                  <a16:creationId xmlns:a16="http://schemas.microsoft.com/office/drawing/2014/main" xmlns="" id="{4CC9EB21-4F27-4F89-8DD7-8F4CB7B686CA}"/>
                </a:ext>
              </a:extLst>
            </p:cNvPr>
            <p:cNvSpPr/>
            <p:nvPr/>
          </p:nvSpPr>
          <p:spPr>
            <a:xfrm>
              <a:off x="8905041" y="304356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T</a:t>
              </a:r>
            </a:p>
          </p:txBody>
        </p:sp>
        <p:sp>
          <p:nvSpPr>
            <p:cNvPr id="52" name="Oval 51">
              <a:extLst>
                <a:ext uri="{FF2B5EF4-FFF2-40B4-BE49-F238E27FC236}">
                  <a16:creationId xmlns:a16="http://schemas.microsoft.com/office/drawing/2014/main" xmlns="" id="{1D5B7DF8-4F6A-4F36-A2C8-B4F54969D2A5}"/>
                </a:ext>
              </a:extLst>
            </p:cNvPr>
            <p:cNvSpPr/>
            <p:nvPr/>
          </p:nvSpPr>
          <p:spPr>
            <a:xfrm>
              <a:off x="7760562" y="304356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R</a:t>
              </a:r>
            </a:p>
          </p:txBody>
        </p:sp>
        <p:cxnSp>
          <p:nvCxnSpPr>
            <p:cNvPr id="60" name="Straight Connector 59">
              <a:extLst>
                <a:ext uri="{FF2B5EF4-FFF2-40B4-BE49-F238E27FC236}">
                  <a16:creationId xmlns:a16="http://schemas.microsoft.com/office/drawing/2014/main" xmlns="" id="{4891B13A-6D4E-4DC5-981E-23B82D7024A9}"/>
                </a:ext>
              </a:extLst>
            </p:cNvPr>
            <p:cNvCxnSpPr>
              <a:stCxn id="41" idx="5"/>
              <a:endCxn id="46" idx="0"/>
            </p:cNvCxnSpPr>
            <p:nvPr/>
          </p:nvCxnSpPr>
          <p:spPr>
            <a:xfrm>
              <a:off x="8724965" y="1915569"/>
              <a:ext cx="430871" cy="260731"/>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xmlns="" id="{EC457FC5-1120-417F-9326-3E55AA3797EF}"/>
                </a:ext>
              </a:extLst>
            </p:cNvPr>
            <p:cNvCxnSpPr>
              <a:stCxn id="52" idx="6"/>
              <a:endCxn id="50" idx="2"/>
            </p:cNvCxnSpPr>
            <p:nvPr/>
          </p:nvCxnSpPr>
          <p:spPr>
            <a:xfrm flipV="1">
              <a:off x="8257712" y="3323208"/>
              <a:ext cx="647329" cy="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xmlns="" id="{CF6319D6-BC9C-4F82-ACA5-444C2FDDFE5B}"/>
                </a:ext>
              </a:extLst>
            </p:cNvPr>
            <p:cNvCxnSpPr>
              <a:stCxn id="44" idx="4"/>
              <a:endCxn id="52" idx="0"/>
            </p:cNvCxnSpPr>
            <p:nvPr/>
          </p:nvCxnSpPr>
          <p:spPr>
            <a:xfrm flipH="1">
              <a:off x="8009137" y="2735594"/>
              <a:ext cx="4439" cy="30796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xmlns="" id="{E05F65A5-E8C3-4FDF-A80E-F58BB27525B2}"/>
                </a:ext>
              </a:extLst>
            </p:cNvPr>
            <p:cNvCxnSpPr>
              <a:stCxn id="46" idx="6"/>
              <a:endCxn id="48" idx="1"/>
            </p:cNvCxnSpPr>
            <p:nvPr/>
          </p:nvCxnSpPr>
          <p:spPr>
            <a:xfrm>
              <a:off x="9404411" y="2455947"/>
              <a:ext cx="402759" cy="13686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xmlns="" id="{8EBC71BF-1E9F-4C4B-AC35-DCADAF8BC16D}"/>
                </a:ext>
              </a:extLst>
            </p:cNvPr>
            <p:cNvCxnSpPr>
              <a:stCxn id="50" idx="6"/>
              <a:endCxn id="48" idx="3"/>
            </p:cNvCxnSpPr>
            <p:nvPr/>
          </p:nvCxnSpPr>
          <p:spPr>
            <a:xfrm flipV="1">
              <a:off x="9402191" y="2988288"/>
              <a:ext cx="404979" cy="334920"/>
            </a:xfrm>
            <a:prstGeom prst="line">
              <a:avLst/>
            </a:prstGeom>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xmlns="" id="{D6C4AEE1-B115-4741-B8D1-C759F32058CD}"/>
                </a:ext>
              </a:extLst>
            </p:cNvPr>
            <p:cNvSpPr/>
            <p:nvPr/>
          </p:nvSpPr>
          <p:spPr>
            <a:xfrm>
              <a:off x="8312458" y="142957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79" name="Oval 78">
              <a:extLst>
                <a:ext uri="{FF2B5EF4-FFF2-40B4-BE49-F238E27FC236}">
                  <a16:creationId xmlns:a16="http://schemas.microsoft.com/office/drawing/2014/main" xmlns="" id="{B39D654E-32C7-400B-9F5E-114BFD6A5656}"/>
                </a:ext>
              </a:extLst>
            </p:cNvPr>
            <p:cNvSpPr/>
            <p:nvPr/>
          </p:nvSpPr>
          <p:spPr>
            <a:xfrm>
              <a:off x="7776838" y="216769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80" name="Straight Connector 79">
              <a:extLst>
                <a:ext uri="{FF2B5EF4-FFF2-40B4-BE49-F238E27FC236}">
                  <a16:creationId xmlns:a16="http://schemas.microsoft.com/office/drawing/2014/main" xmlns="" id="{4DF603CB-71AB-40C8-B7BD-D82D68DEB6A3}"/>
                </a:ext>
              </a:extLst>
            </p:cNvPr>
            <p:cNvCxnSpPr>
              <a:stCxn id="78" idx="3"/>
              <a:endCxn id="79" idx="0"/>
            </p:cNvCxnSpPr>
            <p:nvPr/>
          </p:nvCxnSpPr>
          <p:spPr>
            <a:xfrm flipH="1">
              <a:off x="8025413" y="1906959"/>
              <a:ext cx="359851" cy="260732"/>
            </a:xfrm>
            <a:prstGeom prst="line">
              <a:avLst/>
            </a:prstGeom>
          </p:spPr>
          <p:style>
            <a:lnRef idx="1">
              <a:schemeClr val="dk1"/>
            </a:lnRef>
            <a:fillRef idx="0">
              <a:schemeClr val="dk1"/>
            </a:fillRef>
            <a:effectRef idx="0">
              <a:schemeClr val="dk1"/>
            </a:effectRef>
            <a:fontRef idx="minor">
              <a:schemeClr val="tx1"/>
            </a:fontRef>
          </p:style>
        </p:cxnSp>
      </p:grpSp>
      <p:sp>
        <p:nvSpPr>
          <p:cNvPr id="86" name="TextBox 85">
            <a:extLst>
              <a:ext uri="{FF2B5EF4-FFF2-40B4-BE49-F238E27FC236}">
                <a16:creationId xmlns:a16="http://schemas.microsoft.com/office/drawing/2014/main" xmlns="" id="{9FA81161-A91F-4041-921B-A62F7A5BA58B}"/>
              </a:ext>
            </a:extLst>
          </p:cNvPr>
          <p:cNvSpPr txBox="1"/>
          <p:nvPr/>
        </p:nvSpPr>
        <p:spPr>
          <a:xfrm flipH="1">
            <a:off x="2052071" y="1730903"/>
            <a:ext cx="3354429"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 Q, R, S, T, U</a:t>
            </a:r>
          </a:p>
        </p:txBody>
      </p:sp>
      <p:sp>
        <p:nvSpPr>
          <p:cNvPr id="88" name="TextBox 87">
            <a:extLst>
              <a:ext uri="{FF2B5EF4-FFF2-40B4-BE49-F238E27FC236}">
                <a16:creationId xmlns:a16="http://schemas.microsoft.com/office/drawing/2014/main" xmlns="" id="{F9581B77-B9A0-49E9-8A00-B7786FAD310C}"/>
              </a:ext>
            </a:extLst>
          </p:cNvPr>
          <p:cNvSpPr txBox="1"/>
          <p:nvPr/>
        </p:nvSpPr>
        <p:spPr>
          <a:xfrm flipH="1">
            <a:off x="2052070" y="2662246"/>
            <a:ext cx="3354429" cy="646331"/>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{(P,Q) (Q,R) (R,T) (T,U) (P,S) (S,U)}</a:t>
            </a:r>
          </a:p>
        </p:txBody>
      </p:sp>
      <p:pic>
        <p:nvPicPr>
          <p:cNvPr id="90" name="Picture 89">
            <a:extLst>
              <a:ext uri="{FF2B5EF4-FFF2-40B4-BE49-F238E27FC236}">
                <a16:creationId xmlns:a16="http://schemas.microsoft.com/office/drawing/2014/main" xmlns="" id="{8056ACF6-A6D6-44F2-B71B-59F6F6F9976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9424" y="3819460"/>
            <a:ext cx="1120237" cy="529877"/>
          </a:xfrm>
          <a:prstGeom prst="rect">
            <a:avLst/>
          </a:prstGeom>
        </p:spPr>
      </p:pic>
      <p:pic>
        <p:nvPicPr>
          <p:cNvPr id="92" name="Picture 91">
            <a:extLst>
              <a:ext uri="{FF2B5EF4-FFF2-40B4-BE49-F238E27FC236}">
                <a16:creationId xmlns:a16="http://schemas.microsoft.com/office/drawing/2014/main" xmlns="" id="{ECFE1797-987C-41E8-9F69-A28C4DF41F6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377886" y="3758570"/>
            <a:ext cx="830652" cy="726265"/>
          </a:xfrm>
          <a:prstGeom prst="rect">
            <a:avLst/>
          </a:prstGeom>
        </p:spPr>
      </p:pic>
      <p:pic>
        <p:nvPicPr>
          <p:cNvPr id="94" name="Picture 93">
            <a:extLst>
              <a:ext uri="{FF2B5EF4-FFF2-40B4-BE49-F238E27FC236}">
                <a16:creationId xmlns:a16="http://schemas.microsoft.com/office/drawing/2014/main" xmlns="" id="{F518A9F2-3B2A-4C2F-8E9B-4E377ED8D21E}"/>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208538" y="3870588"/>
            <a:ext cx="1090271" cy="445746"/>
          </a:xfrm>
          <a:prstGeom prst="rect">
            <a:avLst/>
          </a:prstGeom>
        </p:spPr>
      </p:pic>
      <p:pic>
        <p:nvPicPr>
          <p:cNvPr id="96" name="Picture 95">
            <a:extLst>
              <a:ext uri="{FF2B5EF4-FFF2-40B4-BE49-F238E27FC236}">
                <a16:creationId xmlns:a16="http://schemas.microsoft.com/office/drawing/2014/main" xmlns="" id="{677B0B47-D4DE-45DF-870B-90F235D6843F}"/>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3564111" y="3735707"/>
            <a:ext cx="998307" cy="771989"/>
          </a:xfrm>
          <a:prstGeom prst="rect">
            <a:avLst/>
          </a:prstGeom>
        </p:spPr>
      </p:pic>
      <p:pic>
        <p:nvPicPr>
          <p:cNvPr id="98" name="Picture 97">
            <a:extLst>
              <a:ext uri="{FF2B5EF4-FFF2-40B4-BE49-F238E27FC236}">
                <a16:creationId xmlns:a16="http://schemas.microsoft.com/office/drawing/2014/main" xmlns="" id="{3F47D3A1-8315-4F4E-99A3-1178D3887E5D}"/>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671829" y="3755909"/>
            <a:ext cx="1318374" cy="731583"/>
          </a:xfrm>
          <a:prstGeom prst="rect">
            <a:avLst/>
          </a:prstGeom>
        </p:spPr>
      </p:pic>
      <p:pic>
        <p:nvPicPr>
          <p:cNvPr id="100" name="Picture 99">
            <a:extLst>
              <a:ext uri="{FF2B5EF4-FFF2-40B4-BE49-F238E27FC236}">
                <a16:creationId xmlns:a16="http://schemas.microsoft.com/office/drawing/2014/main" xmlns="" id="{C801ABEB-05A7-4ADC-92C6-7F53C2942106}"/>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6056899" y="3776113"/>
            <a:ext cx="1234547" cy="731583"/>
          </a:xfrm>
          <a:prstGeom prst="rect">
            <a:avLst/>
          </a:prstGeom>
        </p:spPr>
      </p:pic>
      <p:sp>
        <p:nvSpPr>
          <p:cNvPr id="102" name="TextBox 101">
            <a:extLst>
              <a:ext uri="{FF2B5EF4-FFF2-40B4-BE49-F238E27FC236}">
                <a16:creationId xmlns:a16="http://schemas.microsoft.com/office/drawing/2014/main" xmlns="" id="{25FE45A4-C814-4436-9C18-E9CF3F69D6B5}"/>
              </a:ext>
            </a:extLst>
          </p:cNvPr>
          <p:cNvSpPr txBox="1"/>
          <p:nvPr/>
        </p:nvSpPr>
        <p:spPr>
          <a:xfrm flipH="1">
            <a:off x="6674172" y="4644242"/>
            <a:ext cx="2135436" cy="2246769"/>
          </a:xfrm>
          <a:prstGeom prst="rect">
            <a:avLst/>
          </a:prstGeom>
          <a:solidFill>
            <a:srgbClr val="CCFF99"/>
          </a:solid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Degree of P is 2</a:t>
            </a:r>
          </a:p>
          <a:p>
            <a:r>
              <a:rPr lang="en-IN" sz="2000" b="1" dirty="0">
                <a:latin typeface="Times New Roman" panose="02020603050405020304" pitchFamily="18" charset="0"/>
                <a:cs typeface="Times New Roman" panose="02020603050405020304" pitchFamily="18" charset="0"/>
              </a:rPr>
              <a:t>Degree of S is 2</a:t>
            </a:r>
          </a:p>
          <a:p>
            <a:r>
              <a:rPr lang="en-IN" sz="2000" b="1" dirty="0">
                <a:latin typeface="Times New Roman" panose="02020603050405020304" pitchFamily="18" charset="0"/>
                <a:cs typeface="Times New Roman" panose="02020603050405020304" pitchFamily="18" charset="0"/>
              </a:rPr>
              <a:t>Degree of Q is 2</a:t>
            </a:r>
          </a:p>
          <a:p>
            <a:r>
              <a:rPr lang="en-IN" sz="2000" b="1" dirty="0">
                <a:latin typeface="Times New Roman" panose="02020603050405020304" pitchFamily="18" charset="0"/>
                <a:cs typeface="Times New Roman" panose="02020603050405020304" pitchFamily="18" charset="0"/>
              </a:rPr>
              <a:t>Degree of R is 2</a:t>
            </a:r>
          </a:p>
          <a:p>
            <a:r>
              <a:rPr lang="en-IN" sz="2000" b="1" dirty="0">
                <a:latin typeface="Times New Roman" panose="02020603050405020304" pitchFamily="18" charset="0"/>
                <a:cs typeface="Times New Roman" panose="02020603050405020304" pitchFamily="18" charset="0"/>
              </a:rPr>
              <a:t>Degree of T is 2</a:t>
            </a:r>
          </a:p>
          <a:p>
            <a:r>
              <a:rPr lang="en-IN" sz="2000" b="1" dirty="0">
                <a:latin typeface="Times New Roman" panose="02020603050405020304" pitchFamily="18" charset="0"/>
                <a:cs typeface="Times New Roman" panose="02020603050405020304" pitchFamily="18" charset="0"/>
              </a:rPr>
              <a:t>Degree of S is 2</a:t>
            </a:r>
          </a:p>
          <a:p>
            <a:r>
              <a:rPr lang="en-IN" sz="2000" b="1" dirty="0">
                <a:latin typeface="Times New Roman" panose="02020603050405020304" pitchFamily="18" charset="0"/>
                <a:cs typeface="Times New Roman" panose="02020603050405020304" pitchFamily="18" charset="0"/>
              </a:rPr>
              <a:t>Degree of U is 2</a:t>
            </a:r>
          </a:p>
        </p:txBody>
      </p:sp>
    </p:spTree>
    <p:extLst>
      <p:ext uri="{BB962C8B-B14F-4D97-AF65-F5344CB8AC3E}">
        <p14:creationId xmlns:p14="http://schemas.microsoft.com/office/powerpoint/2010/main" xmlns="" val="174899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7CC6D3F-0031-4560-9831-E21433979086}"/>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50CCD3D4-B0A7-446F-9D27-D6A3D41EF7E3}"/>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20" name="TextBox 19">
            <a:extLst>
              <a:ext uri="{FF2B5EF4-FFF2-40B4-BE49-F238E27FC236}">
                <a16:creationId xmlns:a16="http://schemas.microsoft.com/office/drawing/2014/main" xmlns="" id="{339CA221-0FD7-40E9-8FF7-8A957B9A1068}"/>
              </a:ext>
            </a:extLst>
          </p:cNvPr>
          <p:cNvSpPr txBox="1"/>
          <p:nvPr/>
        </p:nvSpPr>
        <p:spPr>
          <a:xfrm>
            <a:off x="634214" y="1445294"/>
            <a:ext cx="6094520" cy="397031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Size of Graph: </a:t>
            </a:r>
            <a:r>
              <a:rPr lang="en-IN" b="1" dirty="0">
                <a:solidFill>
                  <a:srgbClr val="FF0066"/>
                </a:solidFill>
                <a:latin typeface="Times New Roman" panose="02020603050405020304" pitchFamily="18" charset="0"/>
                <a:cs typeface="Times New Roman" panose="02020603050405020304" pitchFamily="18" charset="0"/>
              </a:rPr>
              <a:t>Total number of edges in a graph</a:t>
            </a:r>
          </a:p>
          <a:p>
            <a:endParaRPr lang="en-IN" b="1" dirty="0">
              <a:solidFill>
                <a:srgbClr val="FF0066"/>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Path: </a:t>
            </a:r>
            <a:r>
              <a:rPr lang="en-IN" b="1" dirty="0">
                <a:solidFill>
                  <a:srgbClr val="7030A0"/>
                </a:solidFill>
                <a:latin typeface="Times New Roman" panose="02020603050405020304" pitchFamily="18" charset="0"/>
                <a:cs typeface="Times New Roman" panose="02020603050405020304" pitchFamily="18" charset="0"/>
              </a:rPr>
              <a:t>Sequence of vertices from source node to destination</a:t>
            </a: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r>
              <a:rPr lang="en-IN" b="1" dirty="0">
                <a:solidFill>
                  <a:srgbClr val="7030A0"/>
                </a:solidFill>
                <a:latin typeface="Times New Roman" panose="02020603050405020304" pitchFamily="18" charset="0"/>
                <a:cs typeface="Times New Roman" panose="02020603050405020304" pitchFamily="18" charset="0"/>
              </a:rPr>
              <a:t>Arc: </a:t>
            </a:r>
            <a:r>
              <a:rPr lang="en-US" b="1" dirty="0">
                <a:solidFill>
                  <a:srgbClr val="FF0000"/>
                </a:solidFill>
                <a:latin typeface="Times New Roman" panose="02020603050405020304" pitchFamily="18" charset="0"/>
                <a:cs typeface="Times New Roman" panose="02020603050405020304" pitchFamily="18" charset="0"/>
              </a:rPr>
              <a:t>The directed edge in a directed graph is called an arc</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xmlns="" id="{CE7A3F5F-52CD-4B2C-BF84-A13BDBD054FC}"/>
              </a:ext>
            </a:extLst>
          </p:cNvPr>
          <p:cNvSpPr txBox="1"/>
          <p:nvPr/>
        </p:nvSpPr>
        <p:spPr>
          <a:xfrm flipH="1">
            <a:off x="1155426" y="1852659"/>
            <a:ext cx="3354429" cy="646331"/>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Number of edges or path in the given graph = 6</a:t>
            </a:r>
          </a:p>
        </p:txBody>
      </p:sp>
      <p:sp>
        <p:nvSpPr>
          <p:cNvPr id="23" name="TextBox 22">
            <a:extLst>
              <a:ext uri="{FF2B5EF4-FFF2-40B4-BE49-F238E27FC236}">
                <a16:creationId xmlns:a16="http://schemas.microsoft.com/office/drawing/2014/main" xmlns="" id="{12650883-B3DE-40CF-9705-94CB4F7DE2FA}"/>
              </a:ext>
            </a:extLst>
          </p:cNvPr>
          <p:cNvSpPr txBox="1"/>
          <p:nvPr/>
        </p:nvSpPr>
        <p:spPr>
          <a:xfrm>
            <a:off x="634214" y="3429000"/>
            <a:ext cx="7126348" cy="1477328"/>
          </a:xfrm>
          <a:prstGeom prst="rect">
            <a:avLst/>
          </a:prstGeom>
          <a:solidFill>
            <a:srgbClr val="CCFF99"/>
          </a:solidFill>
        </p:spPr>
        <p:txBody>
          <a:bodyPr wrap="square" rtlCol="0">
            <a:spAutoFit/>
          </a:bodyPr>
          <a:lstStyle/>
          <a:p>
            <a:r>
              <a:rPr lang="en-IN" b="1" dirty="0">
                <a:latin typeface="Times New Roman" panose="02020603050405020304" pitchFamily="18" charset="0"/>
                <a:cs typeface="Times New Roman" panose="02020603050405020304" pitchFamily="18" charset="0"/>
              </a:rPr>
              <a:t>Ex: Source = P and Destination = T</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Path = P -&gt; Q -&gt; R -&gt; T, P -&gt; S -&gt; U -&gt; T</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xmlns="" id="{58B4C2C4-86AE-4567-88F6-56040A50B500}"/>
              </a:ext>
            </a:extLst>
          </p:cNvPr>
          <p:cNvGrpSpPr/>
          <p:nvPr/>
        </p:nvGrpSpPr>
        <p:grpSpPr>
          <a:xfrm>
            <a:off x="7586168" y="1429573"/>
            <a:ext cx="2645346" cy="2357947"/>
            <a:chOff x="7586168" y="1429573"/>
            <a:chExt cx="2645346" cy="2357947"/>
          </a:xfrm>
        </p:grpSpPr>
        <p:grpSp>
          <p:nvGrpSpPr>
            <p:cNvPr id="6" name="Group 5">
              <a:extLst>
                <a:ext uri="{FF2B5EF4-FFF2-40B4-BE49-F238E27FC236}">
                  <a16:creationId xmlns:a16="http://schemas.microsoft.com/office/drawing/2014/main" xmlns="" id="{2EB61420-2C0B-4F5D-AE1D-09BF06F16246}"/>
                </a:ext>
              </a:extLst>
            </p:cNvPr>
            <p:cNvGrpSpPr/>
            <p:nvPr/>
          </p:nvGrpSpPr>
          <p:grpSpPr>
            <a:xfrm>
              <a:off x="7760562" y="1429573"/>
              <a:ext cx="2470952" cy="2173282"/>
              <a:chOff x="7760562" y="1429573"/>
              <a:chExt cx="2470952" cy="2173282"/>
            </a:xfrm>
          </p:grpSpPr>
          <p:sp>
            <p:nvSpPr>
              <p:cNvPr id="7" name="Oval 6">
                <a:extLst>
                  <a:ext uri="{FF2B5EF4-FFF2-40B4-BE49-F238E27FC236}">
                    <a16:creationId xmlns:a16="http://schemas.microsoft.com/office/drawing/2014/main" xmlns="" id="{57EF2111-BBF8-47A1-ABD5-D4B157D199E0}"/>
                  </a:ext>
                </a:extLst>
              </p:cNvPr>
              <p:cNvSpPr/>
              <p:nvPr/>
            </p:nvSpPr>
            <p:spPr>
              <a:xfrm>
                <a:off x="8907261" y="2176300"/>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S</a:t>
                </a:r>
              </a:p>
            </p:txBody>
          </p:sp>
          <p:sp>
            <p:nvSpPr>
              <p:cNvPr id="8" name="Oval 7">
                <a:extLst>
                  <a:ext uri="{FF2B5EF4-FFF2-40B4-BE49-F238E27FC236}">
                    <a16:creationId xmlns:a16="http://schemas.microsoft.com/office/drawing/2014/main" xmlns="" id="{5C003BAD-B0BE-4C13-8BBE-A9810261EB9E}"/>
                  </a:ext>
                </a:extLst>
              </p:cNvPr>
              <p:cNvSpPr/>
              <p:nvPr/>
            </p:nvSpPr>
            <p:spPr>
              <a:xfrm>
                <a:off x="9734364" y="251090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U</a:t>
                </a:r>
              </a:p>
            </p:txBody>
          </p:sp>
          <p:sp>
            <p:nvSpPr>
              <p:cNvPr id="9" name="Oval 8">
                <a:extLst>
                  <a:ext uri="{FF2B5EF4-FFF2-40B4-BE49-F238E27FC236}">
                    <a16:creationId xmlns:a16="http://schemas.microsoft.com/office/drawing/2014/main" xmlns="" id="{574D8C1E-0D96-4BFE-8664-6161564609CB}"/>
                  </a:ext>
                </a:extLst>
              </p:cNvPr>
              <p:cNvSpPr/>
              <p:nvPr/>
            </p:nvSpPr>
            <p:spPr>
              <a:xfrm>
                <a:off x="8905041" y="304356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T</a:t>
                </a:r>
              </a:p>
            </p:txBody>
          </p:sp>
          <p:sp>
            <p:nvSpPr>
              <p:cNvPr id="10" name="Oval 9">
                <a:extLst>
                  <a:ext uri="{FF2B5EF4-FFF2-40B4-BE49-F238E27FC236}">
                    <a16:creationId xmlns:a16="http://schemas.microsoft.com/office/drawing/2014/main" xmlns="" id="{9DD83E22-A3B4-40FF-A388-A70EFF0D5F38}"/>
                  </a:ext>
                </a:extLst>
              </p:cNvPr>
              <p:cNvSpPr/>
              <p:nvPr/>
            </p:nvSpPr>
            <p:spPr>
              <a:xfrm>
                <a:off x="7760562" y="304356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R</a:t>
                </a:r>
              </a:p>
            </p:txBody>
          </p:sp>
          <p:cxnSp>
            <p:nvCxnSpPr>
              <p:cNvPr id="11" name="Straight Connector 10">
                <a:extLst>
                  <a:ext uri="{FF2B5EF4-FFF2-40B4-BE49-F238E27FC236}">
                    <a16:creationId xmlns:a16="http://schemas.microsoft.com/office/drawing/2014/main" xmlns="" id="{0E15E0F2-B9A3-4F2F-AFA9-2AB0835F5B3E}"/>
                  </a:ext>
                </a:extLst>
              </p:cNvPr>
              <p:cNvCxnSpPr>
                <a:endCxn id="7" idx="0"/>
              </p:cNvCxnSpPr>
              <p:nvPr/>
            </p:nvCxnSpPr>
            <p:spPr>
              <a:xfrm>
                <a:off x="8724965" y="1915569"/>
                <a:ext cx="430871" cy="26073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D458E377-FC84-4CBA-8C0E-528D07DC6BDF}"/>
                  </a:ext>
                </a:extLst>
              </p:cNvPr>
              <p:cNvCxnSpPr>
                <a:stCxn id="10" idx="6"/>
                <a:endCxn id="9" idx="2"/>
              </p:cNvCxnSpPr>
              <p:nvPr/>
            </p:nvCxnSpPr>
            <p:spPr>
              <a:xfrm flipV="1">
                <a:off x="8257712" y="3323208"/>
                <a:ext cx="647329" cy="1"/>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xmlns="" id="{0DEB2EA7-2175-4733-B9AD-2BCE051F6069}"/>
                  </a:ext>
                </a:extLst>
              </p:cNvPr>
              <p:cNvCxnSpPr>
                <a:endCxn id="10" idx="0"/>
              </p:cNvCxnSpPr>
              <p:nvPr/>
            </p:nvCxnSpPr>
            <p:spPr>
              <a:xfrm flipH="1">
                <a:off x="8009137" y="2735594"/>
                <a:ext cx="4439" cy="30796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3615130E-60F1-4925-9192-E83E01914EB9}"/>
                  </a:ext>
                </a:extLst>
              </p:cNvPr>
              <p:cNvCxnSpPr>
                <a:stCxn id="7" idx="6"/>
                <a:endCxn id="8" idx="1"/>
              </p:cNvCxnSpPr>
              <p:nvPr/>
            </p:nvCxnSpPr>
            <p:spPr>
              <a:xfrm>
                <a:off x="9404411" y="2455947"/>
                <a:ext cx="402759" cy="13686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132B1F18-8514-41BA-A983-414BEBD3DACF}"/>
                  </a:ext>
                </a:extLst>
              </p:cNvPr>
              <p:cNvCxnSpPr>
                <a:stCxn id="9" idx="6"/>
                <a:endCxn id="8" idx="3"/>
              </p:cNvCxnSpPr>
              <p:nvPr/>
            </p:nvCxnSpPr>
            <p:spPr>
              <a:xfrm flipV="1">
                <a:off x="9402191" y="2988288"/>
                <a:ext cx="404979" cy="334920"/>
              </a:xfrm>
              <a:prstGeom prst="line">
                <a:avLst/>
              </a:prstGeom>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xmlns="" id="{C331BC63-F1A6-41AE-8B55-65CC4DA79452}"/>
                  </a:ext>
                </a:extLst>
              </p:cNvPr>
              <p:cNvSpPr/>
              <p:nvPr/>
            </p:nvSpPr>
            <p:spPr>
              <a:xfrm>
                <a:off x="8312458" y="142957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17" name="Oval 16">
                <a:extLst>
                  <a:ext uri="{FF2B5EF4-FFF2-40B4-BE49-F238E27FC236}">
                    <a16:creationId xmlns:a16="http://schemas.microsoft.com/office/drawing/2014/main" xmlns="" id="{69A06DDB-353D-4663-BDF0-68D4EDECA741}"/>
                  </a:ext>
                </a:extLst>
              </p:cNvPr>
              <p:cNvSpPr/>
              <p:nvPr/>
            </p:nvSpPr>
            <p:spPr>
              <a:xfrm>
                <a:off x="7776838" y="216769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18" name="Straight Connector 17">
                <a:extLst>
                  <a:ext uri="{FF2B5EF4-FFF2-40B4-BE49-F238E27FC236}">
                    <a16:creationId xmlns:a16="http://schemas.microsoft.com/office/drawing/2014/main" xmlns="" id="{A913B5D4-B5B7-4BE5-BFEB-DEFEC81C6C34}"/>
                  </a:ext>
                </a:extLst>
              </p:cNvPr>
              <p:cNvCxnSpPr>
                <a:stCxn id="16" idx="3"/>
                <a:endCxn id="17" idx="0"/>
              </p:cNvCxnSpPr>
              <p:nvPr/>
            </p:nvCxnSpPr>
            <p:spPr>
              <a:xfrm flipH="1">
                <a:off x="8025413" y="1906959"/>
                <a:ext cx="359851" cy="260732"/>
              </a:xfrm>
              <a:prstGeom prst="line">
                <a:avLst/>
              </a:prstGeom>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xmlns="" id="{34ACEFD0-E64D-4DD5-A48E-458A71A2FD04}"/>
                </a:ext>
              </a:extLst>
            </p:cNvPr>
            <p:cNvSpPr txBox="1"/>
            <p:nvPr/>
          </p:nvSpPr>
          <p:spPr>
            <a:xfrm>
              <a:off x="7930565" y="1747227"/>
              <a:ext cx="287045" cy="369332"/>
            </a:xfrm>
            <a:prstGeom prst="rect">
              <a:avLst/>
            </a:prstGeom>
            <a:noFill/>
          </p:spPr>
          <p:txBody>
            <a:bodyPr wrap="square" rtlCol="0">
              <a:spAutoFit/>
            </a:bodyPr>
            <a:lstStyle/>
            <a:p>
              <a:r>
                <a:rPr lang="en-IN" dirty="0"/>
                <a:t>2</a:t>
              </a:r>
            </a:p>
          </p:txBody>
        </p:sp>
        <p:sp>
          <p:nvSpPr>
            <p:cNvPr id="28" name="TextBox 27">
              <a:extLst>
                <a:ext uri="{FF2B5EF4-FFF2-40B4-BE49-F238E27FC236}">
                  <a16:creationId xmlns:a16="http://schemas.microsoft.com/office/drawing/2014/main" xmlns="" id="{6956D6F2-1C45-4B41-93F7-C661FB9A601A}"/>
                </a:ext>
              </a:extLst>
            </p:cNvPr>
            <p:cNvSpPr txBox="1"/>
            <p:nvPr/>
          </p:nvSpPr>
          <p:spPr>
            <a:xfrm>
              <a:off x="7586168" y="2715419"/>
              <a:ext cx="287045" cy="369332"/>
            </a:xfrm>
            <a:prstGeom prst="rect">
              <a:avLst/>
            </a:prstGeom>
            <a:noFill/>
          </p:spPr>
          <p:txBody>
            <a:bodyPr wrap="square" rtlCol="0">
              <a:spAutoFit/>
            </a:bodyPr>
            <a:lstStyle/>
            <a:p>
              <a:r>
                <a:rPr lang="en-IN" dirty="0"/>
                <a:t>3</a:t>
              </a:r>
            </a:p>
          </p:txBody>
        </p:sp>
        <p:sp>
          <p:nvSpPr>
            <p:cNvPr id="30" name="TextBox 29">
              <a:extLst>
                <a:ext uri="{FF2B5EF4-FFF2-40B4-BE49-F238E27FC236}">
                  <a16:creationId xmlns:a16="http://schemas.microsoft.com/office/drawing/2014/main" xmlns="" id="{2F4616AD-65C4-40F8-9B69-FFCBC6EA6DAE}"/>
                </a:ext>
              </a:extLst>
            </p:cNvPr>
            <p:cNvSpPr txBox="1"/>
            <p:nvPr/>
          </p:nvSpPr>
          <p:spPr>
            <a:xfrm>
              <a:off x="8408477" y="3418188"/>
              <a:ext cx="287045" cy="369332"/>
            </a:xfrm>
            <a:prstGeom prst="rect">
              <a:avLst/>
            </a:prstGeom>
            <a:noFill/>
          </p:spPr>
          <p:txBody>
            <a:bodyPr wrap="square" rtlCol="0">
              <a:spAutoFit/>
            </a:bodyPr>
            <a:lstStyle/>
            <a:p>
              <a:r>
                <a:rPr lang="en-IN" dirty="0"/>
                <a:t>4</a:t>
              </a:r>
            </a:p>
          </p:txBody>
        </p:sp>
        <p:sp>
          <p:nvSpPr>
            <p:cNvPr id="32" name="TextBox 31">
              <a:extLst>
                <a:ext uri="{FF2B5EF4-FFF2-40B4-BE49-F238E27FC236}">
                  <a16:creationId xmlns:a16="http://schemas.microsoft.com/office/drawing/2014/main" xmlns="" id="{0EA97D4F-DD52-403F-9920-E33BC5C43A8B}"/>
                </a:ext>
              </a:extLst>
            </p:cNvPr>
            <p:cNvSpPr txBox="1"/>
            <p:nvPr/>
          </p:nvSpPr>
          <p:spPr>
            <a:xfrm>
              <a:off x="8914660" y="1683666"/>
              <a:ext cx="287045" cy="369332"/>
            </a:xfrm>
            <a:prstGeom prst="rect">
              <a:avLst/>
            </a:prstGeom>
            <a:noFill/>
          </p:spPr>
          <p:txBody>
            <a:bodyPr wrap="square" rtlCol="0">
              <a:spAutoFit/>
            </a:bodyPr>
            <a:lstStyle/>
            <a:p>
              <a:r>
                <a:rPr lang="en-IN" dirty="0"/>
                <a:t>6</a:t>
              </a:r>
            </a:p>
          </p:txBody>
        </p:sp>
        <p:sp>
          <p:nvSpPr>
            <p:cNvPr id="34" name="TextBox 33">
              <a:extLst>
                <a:ext uri="{FF2B5EF4-FFF2-40B4-BE49-F238E27FC236}">
                  <a16:creationId xmlns:a16="http://schemas.microsoft.com/office/drawing/2014/main" xmlns="" id="{F2D07520-3738-4423-9D4D-75651A633749}"/>
                </a:ext>
              </a:extLst>
            </p:cNvPr>
            <p:cNvSpPr txBox="1"/>
            <p:nvPr/>
          </p:nvSpPr>
          <p:spPr>
            <a:xfrm>
              <a:off x="9520125" y="2175824"/>
              <a:ext cx="287045" cy="369332"/>
            </a:xfrm>
            <a:prstGeom prst="rect">
              <a:avLst/>
            </a:prstGeom>
            <a:noFill/>
          </p:spPr>
          <p:txBody>
            <a:bodyPr wrap="square" rtlCol="0">
              <a:spAutoFit/>
            </a:bodyPr>
            <a:lstStyle/>
            <a:p>
              <a:r>
                <a:rPr lang="en-IN" dirty="0"/>
                <a:t>7</a:t>
              </a:r>
            </a:p>
          </p:txBody>
        </p:sp>
        <p:sp>
          <p:nvSpPr>
            <p:cNvPr id="36" name="TextBox 35">
              <a:extLst>
                <a:ext uri="{FF2B5EF4-FFF2-40B4-BE49-F238E27FC236}">
                  <a16:creationId xmlns:a16="http://schemas.microsoft.com/office/drawing/2014/main" xmlns="" id="{27BAA06F-2B95-4A6E-853B-E51720EA0E72}"/>
                </a:ext>
              </a:extLst>
            </p:cNvPr>
            <p:cNvSpPr txBox="1"/>
            <p:nvPr/>
          </p:nvSpPr>
          <p:spPr>
            <a:xfrm>
              <a:off x="9557982" y="3096952"/>
              <a:ext cx="287045" cy="369332"/>
            </a:xfrm>
            <a:prstGeom prst="rect">
              <a:avLst/>
            </a:prstGeom>
            <a:noFill/>
          </p:spPr>
          <p:txBody>
            <a:bodyPr wrap="square" rtlCol="0">
              <a:spAutoFit/>
            </a:bodyPr>
            <a:lstStyle/>
            <a:p>
              <a:r>
                <a:rPr lang="en-IN" dirty="0"/>
                <a:t>5</a:t>
              </a:r>
            </a:p>
          </p:txBody>
        </p:sp>
      </p:grpSp>
    </p:spTree>
    <p:extLst>
      <p:ext uri="{BB962C8B-B14F-4D97-AF65-F5344CB8AC3E}">
        <p14:creationId xmlns:p14="http://schemas.microsoft.com/office/powerpoint/2010/main" xmlns="" val="270939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516830-81E0-4E56-B437-8670DDC4E0B6}"/>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6C6D5426-894A-42ED-9F42-59A44507C56B}"/>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7" name="TextBox 6">
            <a:extLst>
              <a:ext uri="{FF2B5EF4-FFF2-40B4-BE49-F238E27FC236}">
                <a16:creationId xmlns:a16="http://schemas.microsoft.com/office/drawing/2014/main" xmlns="" id="{CF494599-EF20-4D10-8B10-1713B32DD46C}"/>
              </a:ext>
            </a:extLst>
          </p:cNvPr>
          <p:cNvSpPr txBox="1"/>
          <p:nvPr/>
        </p:nvSpPr>
        <p:spPr>
          <a:xfrm>
            <a:off x="683581" y="1029810"/>
            <a:ext cx="6809172" cy="262779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xmlns="" id="{766D8AAB-EFCA-43F9-8F11-A44A4AEA0E38}"/>
              </a:ext>
            </a:extLst>
          </p:cNvPr>
          <p:cNvSpPr txBox="1"/>
          <p:nvPr/>
        </p:nvSpPr>
        <p:spPr>
          <a:xfrm>
            <a:off x="683581" y="1029810"/>
            <a:ext cx="6094520" cy="2031325"/>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Arc: </a:t>
            </a:r>
            <a:r>
              <a:rPr lang="en-IN" b="1" dirty="0">
                <a:solidFill>
                  <a:srgbClr val="660033"/>
                </a:solidFill>
                <a:latin typeface="Times New Roman" panose="02020603050405020304" pitchFamily="18" charset="0"/>
                <a:cs typeface="Times New Roman" panose="02020603050405020304" pitchFamily="18" charset="0"/>
              </a:rPr>
              <a:t>A directed edge in a directed graph called arc.</a:t>
            </a:r>
          </a:p>
          <a:p>
            <a:pPr algn="just"/>
            <a:endParaRPr lang="en-IN" b="1" dirty="0">
              <a:solidFill>
                <a:srgbClr val="660033"/>
              </a:solidFill>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Out degree: </a:t>
            </a:r>
            <a:r>
              <a:rPr lang="en-US" b="1" dirty="0">
                <a:solidFill>
                  <a:srgbClr val="00B0F0"/>
                </a:solidFill>
                <a:latin typeface="Times New Roman" panose="02020603050405020304" pitchFamily="18" charset="0"/>
                <a:cs typeface="Times New Roman" panose="02020603050405020304" pitchFamily="18" charset="0"/>
              </a:rPr>
              <a:t>The number of arcs exiting from the node is called out degree of that node.</a:t>
            </a:r>
          </a:p>
          <a:p>
            <a:pPr algn="just"/>
            <a:endParaRPr lang="en-US" b="1" dirty="0">
              <a:solidFill>
                <a:srgbClr val="00B0F0"/>
              </a:solidFill>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 degree: </a:t>
            </a:r>
            <a:r>
              <a:rPr lang="en-US" b="1" dirty="0">
                <a:solidFill>
                  <a:srgbClr val="FF0066"/>
                </a:solidFill>
                <a:latin typeface="Times New Roman" panose="02020603050405020304" pitchFamily="18" charset="0"/>
                <a:cs typeface="Times New Roman" panose="02020603050405020304" pitchFamily="18" charset="0"/>
              </a:rPr>
              <a:t>The number of arcs entering the node is called in degree of that node </a:t>
            </a:r>
            <a:endParaRPr lang="en-IN" b="1" dirty="0">
              <a:solidFill>
                <a:srgbClr val="FF0066"/>
              </a:solidFill>
              <a:latin typeface="Times New Roman" panose="02020603050405020304" pitchFamily="18" charset="0"/>
              <a:cs typeface="Times New Roman" panose="02020603050405020304" pitchFamily="18" charset="0"/>
            </a:endParaRPr>
          </a:p>
        </p:txBody>
      </p:sp>
      <p:pic>
        <p:nvPicPr>
          <p:cNvPr id="4" name="Picture 6" descr="Graphs">
            <a:extLst>
              <a:ext uri="{FF2B5EF4-FFF2-40B4-BE49-F238E27FC236}">
                <a16:creationId xmlns:a16="http://schemas.microsoft.com/office/drawing/2014/main" xmlns="" id="{7E12BA48-A090-41E8-8360-9D76D69B3CA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57792" y="1029810"/>
            <a:ext cx="3036949" cy="3116061"/>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9" name="Table 9">
            <a:extLst>
              <a:ext uri="{FF2B5EF4-FFF2-40B4-BE49-F238E27FC236}">
                <a16:creationId xmlns:a16="http://schemas.microsoft.com/office/drawing/2014/main" xmlns="" id="{6E90EE59-45C4-499E-8B1F-3546BBC71F5B}"/>
              </a:ext>
            </a:extLst>
          </p:cNvPr>
          <p:cNvGraphicFramePr>
            <a:graphicFrameLocks noGrp="1"/>
          </p:cNvGraphicFramePr>
          <p:nvPr>
            <p:extLst>
              <p:ext uri="{D42A27DB-BD31-4B8C-83A1-F6EECF244321}">
                <p14:modId xmlns:p14="http://schemas.microsoft.com/office/powerpoint/2010/main" xmlns="" val="1973761595"/>
              </p:ext>
            </p:extLst>
          </p:nvPr>
        </p:nvGraphicFramePr>
        <p:xfrm>
          <a:off x="1726316" y="3657600"/>
          <a:ext cx="4065971" cy="1854200"/>
        </p:xfrm>
        <a:graphic>
          <a:graphicData uri="http://schemas.openxmlformats.org/drawingml/2006/table">
            <a:tbl>
              <a:tblPr firstRow="1" bandRow="1">
                <a:tableStyleId>{5C22544A-7EE6-4342-B048-85BDC9FD1C3A}</a:tableStyleId>
              </a:tblPr>
              <a:tblGrid>
                <a:gridCol w="1329260">
                  <a:extLst>
                    <a:ext uri="{9D8B030D-6E8A-4147-A177-3AD203B41FA5}">
                      <a16:colId xmlns:a16="http://schemas.microsoft.com/office/drawing/2014/main" xmlns="" val="3735075099"/>
                    </a:ext>
                  </a:extLst>
                </a:gridCol>
                <a:gridCol w="1360406">
                  <a:extLst>
                    <a:ext uri="{9D8B030D-6E8A-4147-A177-3AD203B41FA5}">
                      <a16:colId xmlns:a16="http://schemas.microsoft.com/office/drawing/2014/main" xmlns="" val="964201036"/>
                    </a:ext>
                  </a:extLst>
                </a:gridCol>
                <a:gridCol w="1376305">
                  <a:extLst>
                    <a:ext uri="{9D8B030D-6E8A-4147-A177-3AD203B41FA5}">
                      <a16:colId xmlns:a16="http://schemas.microsoft.com/office/drawing/2014/main" xmlns="" val="1027451151"/>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Node</a:t>
                      </a:r>
                    </a:p>
                  </a:txBody>
                  <a:tcPr/>
                </a:tc>
                <a:tc>
                  <a:txBody>
                    <a:bodyPr/>
                    <a:lstStyle/>
                    <a:p>
                      <a:pPr algn="ctr"/>
                      <a:r>
                        <a:rPr lang="en-IN" dirty="0">
                          <a:latin typeface="Times New Roman" panose="02020603050405020304" pitchFamily="18" charset="0"/>
                          <a:cs typeface="Times New Roman" panose="02020603050405020304" pitchFamily="18" charset="0"/>
                        </a:rPr>
                        <a:t>In degree</a:t>
                      </a:r>
                    </a:p>
                  </a:txBody>
                  <a:tcPr/>
                </a:tc>
                <a:tc>
                  <a:txBody>
                    <a:bodyPr/>
                    <a:lstStyle/>
                    <a:p>
                      <a:pPr algn="ctr"/>
                      <a:r>
                        <a:rPr lang="en-IN" dirty="0">
                          <a:latin typeface="Times New Roman" panose="02020603050405020304" pitchFamily="18" charset="0"/>
                          <a:cs typeface="Times New Roman" panose="02020603050405020304" pitchFamily="18" charset="0"/>
                        </a:rPr>
                        <a:t>Out degree</a:t>
                      </a:r>
                    </a:p>
                  </a:txBody>
                  <a:tcPr/>
                </a:tc>
                <a:extLst>
                  <a:ext uri="{0D108BD9-81ED-4DB2-BD59-A6C34878D82A}">
                    <a16:rowId xmlns:a16="http://schemas.microsoft.com/office/drawing/2014/main" xmlns="" val="3238995283"/>
                  </a:ext>
                </a:extLst>
              </a:tr>
              <a:tr h="370840">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0</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xmlns="" val="2664334689"/>
                  </a:ext>
                </a:extLst>
              </a:tr>
              <a:tr h="370840">
                <a:tc>
                  <a:txBody>
                    <a:bodyPr/>
                    <a:lstStyle/>
                    <a:p>
                      <a:pPr algn="ctr"/>
                      <a:r>
                        <a:rPr lang="en-IN" b="1" dirty="0">
                          <a:latin typeface="Times New Roman" panose="02020603050405020304" pitchFamily="18" charset="0"/>
                          <a:cs typeface="Times New Roman" panose="02020603050405020304" pitchFamily="18" charset="0"/>
                        </a:rPr>
                        <a:t>2</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tc>
                  <a:txBody>
                    <a:bodyPr/>
                    <a:lstStyle/>
                    <a:p>
                      <a:pPr algn="ctr"/>
                      <a:r>
                        <a:rPr lang="en-IN" b="1"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xmlns="" val="2317787235"/>
                  </a:ext>
                </a:extLst>
              </a:tr>
              <a:tr h="370840">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xmlns="" val="71170078"/>
                  </a:ext>
                </a:extLst>
              </a:tr>
              <a:tr h="370840">
                <a:tc>
                  <a:txBody>
                    <a:bodyPr/>
                    <a:lstStyle/>
                    <a:p>
                      <a:pPr algn="ctr"/>
                      <a:r>
                        <a:rPr lang="en-IN" b="1" dirty="0">
                          <a:latin typeface="Times New Roman" panose="02020603050405020304" pitchFamily="18" charset="0"/>
                          <a:cs typeface="Times New Roman" panose="02020603050405020304" pitchFamily="18" charset="0"/>
                        </a:rPr>
                        <a:t>4</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xmlns="" val="1105153348"/>
                  </a:ext>
                </a:extLst>
              </a:tr>
            </a:tbl>
          </a:graphicData>
        </a:graphic>
      </p:graphicFrame>
    </p:spTree>
    <p:extLst>
      <p:ext uri="{BB962C8B-B14F-4D97-AF65-F5344CB8AC3E}">
        <p14:creationId xmlns:p14="http://schemas.microsoft.com/office/powerpoint/2010/main" xmlns="" val="82386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DEDCFD9-682C-4796-89B7-3F12A0C759DA}"/>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CB79137E-8077-4A8E-9A86-2540F2663D51}"/>
              </a:ext>
            </a:extLst>
          </p:cNvPr>
          <p:cNvSpPr txBox="1"/>
          <p:nvPr/>
        </p:nvSpPr>
        <p:spPr>
          <a:xfrm>
            <a:off x="4007567"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6" name="TextBox 5">
            <a:extLst>
              <a:ext uri="{FF2B5EF4-FFF2-40B4-BE49-F238E27FC236}">
                <a16:creationId xmlns:a16="http://schemas.microsoft.com/office/drawing/2014/main" xmlns="" id="{8CD57848-7F70-431E-BCB5-5762EB957A06}"/>
              </a:ext>
            </a:extLst>
          </p:cNvPr>
          <p:cNvSpPr txBox="1"/>
          <p:nvPr/>
        </p:nvSpPr>
        <p:spPr>
          <a:xfrm>
            <a:off x="443884" y="721859"/>
            <a:ext cx="11168109" cy="480131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Source Node: </a:t>
            </a:r>
            <a:r>
              <a:rPr lang="en-IN" b="1" dirty="0">
                <a:solidFill>
                  <a:srgbClr val="FF6699"/>
                </a:solidFill>
                <a:latin typeface="Times New Roman" panose="02020603050405020304" pitchFamily="18" charset="0"/>
                <a:cs typeface="Times New Roman" panose="02020603050405020304" pitchFamily="18" charset="0"/>
              </a:rPr>
              <a:t>A </a:t>
            </a:r>
            <a:r>
              <a:rPr lang="en-US" b="1" dirty="0">
                <a:solidFill>
                  <a:srgbClr val="FF6699"/>
                </a:solidFill>
                <a:latin typeface="Times New Roman" panose="02020603050405020304" pitchFamily="18" charset="0"/>
                <a:cs typeface="Times New Roman" panose="02020603050405020304" pitchFamily="18" charset="0"/>
              </a:rPr>
              <a:t>node where the indegree is 0 but has a positive value for outdegree is called a source node. That is there are only outgoing arcs to the node and no incoming arcs to the node. </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Example: </a:t>
            </a:r>
            <a:r>
              <a:rPr lang="en-US" b="1" dirty="0">
                <a:solidFill>
                  <a:srgbClr val="FF6699"/>
                </a:solidFill>
                <a:latin typeface="Times New Roman" panose="02020603050405020304" pitchFamily="18" charset="0"/>
                <a:cs typeface="Times New Roman" panose="02020603050405020304" pitchFamily="18" charset="0"/>
              </a:rPr>
              <a:t>Node 1</a:t>
            </a:r>
          </a:p>
          <a:p>
            <a:endParaRPr lang="en-US" b="1" dirty="0">
              <a:solidFill>
                <a:srgbClr val="FF6699"/>
              </a:solidFill>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Sink Node: </a:t>
            </a:r>
            <a:r>
              <a:rPr lang="en-US" b="1" dirty="0">
                <a:solidFill>
                  <a:srgbClr val="FF6699"/>
                </a:solidFill>
                <a:latin typeface="Times New Roman" panose="02020603050405020304" pitchFamily="18" charset="0"/>
                <a:cs typeface="Times New Roman" panose="02020603050405020304" pitchFamily="18" charset="0"/>
              </a:rPr>
              <a:t>A node where the outdegree is 0 and has a positive value for indegree is called the sink node. That is there is only incoming arcs to the node and no outgoing arcs the node.</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Example: </a:t>
            </a:r>
            <a:r>
              <a:rPr lang="en-US" b="1" dirty="0">
                <a:solidFill>
                  <a:srgbClr val="FF6699"/>
                </a:solidFill>
                <a:latin typeface="Times New Roman" panose="02020603050405020304" pitchFamily="18" charset="0"/>
                <a:cs typeface="Times New Roman" panose="02020603050405020304" pitchFamily="18" charset="0"/>
              </a:rPr>
              <a:t>Node 2</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Cycle/Cyclic: </a:t>
            </a:r>
            <a:r>
              <a:rPr lang="en-US" b="1" dirty="0">
                <a:solidFill>
                  <a:srgbClr val="FF0066"/>
                </a:solidFill>
                <a:latin typeface="Times New Roman" panose="02020603050405020304" pitchFamily="18" charset="0"/>
                <a:cs typeface="Times New Roman" panose="02020603050405020304" pitchFamily="18" charset="0"/>
              </a:rPr>
              <a:t>A cycle in a directed graph is a directed path that originates and terminates at the same node </a:t>
            </a:r>
            <a:r>
              <a:rPr lang="en-US" b="1" dirty="0" err="1">
                <a:solidFill>
                  <a:srgbClr val="FF0066"/>
                </a:solidFill>
                <a:latin typeface="Times New Roman" panose="02020603050405020304" pitchFamily="18" charset="0"/>
                <a:cs typeface="Times New Roman" panose="02020603050405020304" pitchFamily="18" charset="0"/>
              </a:rPr>
              <a:t>ie</a:t>
            </a:r>
            <a:r>
              <a:rPr lang="en-US" b="1" dirty="0">
                <a:solidFill>
                  <a:srgbClr val="FF0066"/>
                </a:solidFill>
                <a:latin typeface="Times New Roman" panose="02020603050405020304" pitchFamily="18" charset="0"/>
                <a:cs typeface="Times New Roman" panose="02020603050405020304" pitchFamily="18" charset="0"/>
              </a:rPr>
              <a:t> some number of vertices connected in a closed chain. </a:t>
            </a: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Acyclic: </a:t>
            </a:r>
            <a:r>
              <a:rPr lang="en-US" b="1" dirty="0">
                <a:solidFill>
                  <a:srgbClr val="FF0066"/>
                </a:solidFill>
                <a:latin typeface="Times New Roman" panose="02020603050405020304" pitchFamily="18" charset="0"/>
                <a:cs typeface="Times New Roman" panose="02020603050405020304" pitchFamily="18" charset="0"/>
              </a:rPr>
              <a:t>A graph which does not have any cycle</a:t>
            </a:r>
          </a:p>
        </p:txBody>
      </p:sp>
      <p:pic>
        <p:nvPicPr>
          <p:cNvPr id="8" name="Picture 7">
            <a:extLst>
              <a:ext uri="{FF2B5EF4-FFF2-40B4-BE49-F238E27FC236}">
                <a16:creationId xmlns:a16="http://schemas.microsoft.com/office/drawing/2014/main" xmlns="" id="{68CA43B2-48C4-44F1-AB25-05A8C4C61D49}"/>
              </a:ext>
            </a:extLst>
          </p:cNvPr>
          <p:cNvPicPr>
            <a:picLocks noChangeAspect="1"/>
          </p:cNvPicPr>
          <p:nvPr/>
        </p:nvPicPr>
        <p:blipFill>
          <a:blip r:embed="rId3"/>
          <a:stretch>
            <a:fillRect/>
          </a:stretch>
        </p:blipFill>
        <p:spPr>
          <a:xfrm>
            <a:off x="2103917" y="4000257"/>
            <a:ext cx="1272650" cy="1226926"/>
          </a:xfrm>
          <a:prstGeom prst="rect">
            <a:avLst/>
          </a:prstGeom>
        </p:spPr>
      </p:pic>
      <p:sp>
        <p:nvSpPr>
          <p:cNvPr id="9" name="TextBox 8">
            <a:extLst>
              <a:ext uri="{FF2B5EF4-FFF2-40B4-BE49-F238E27FC236}">
                <a16:creationId xmlns:a16="http://schemas.microsoft.com/office/drawing/2014/main" xmlns="" id="{4ED436F2-0100-47FB-A06F-9D56AD7987F3}"/>
              </a:ext>
            </a:extLst>
          </p:cNvPr>
          <p:cNvSpPr txBox="1"/>
          <p:nvPr/>
        </p:nvSpPr>
        <p:spPr>
          <a:xfrm>
            <a:off x="4007567" y="4341181"/>
            <a:ext cx="6622140" cy="369332"/>
          </a:xfrm>
          <a:prstGeom prst="rect">
            <a:avLst/>
          </a:prstGeom>
          <a:solidFill>
            <a:schemeClr val="accent2"/>
          </a:solidFill>
        </p:spPr>
        <p:txBody>
          <a:bodyPr wrap="square" rtlCol="0">
            <a:spAutoFit/>
          </a:bodyPr>
          <a:lstStyle/>
          <a:p>
            <a:r>
              <a:rPr lang="en-IN" b="1" dirty="0">
                <a:latin typeface="Times New Roman" panose="02020603050405020304" pitchFamily="18" charset="0"/>
                <a:cs typeface="Times New Roman" panose="02020603050405020304" pitchFamily="18" charset="0"/>
              </a:rPr>
              <a:t>A graph contain three cycle such as 0-&gt;2-&gt;0, </a:t>
            </a:r>
            <a:r>
              <a:rPr lang="en-US" b="1" dirty="0">
                <a:latin typeface="Times New Roman" panose="02020603050405020304" pitchFamily="18" charset="0"/>
                <a:cs typeface="Times New Roman" panose="02020603050405020304" pitchFamily="18" charset="0"/>
              </a:rPr>
              <a:t>0-&gt;1-&gt;2-&gt;0 and 3-&gt;3</a:t>
            </a:r>
            <a:endParaRPr lang="en-IN" b="1" dirty="0">
              <a:latin typeface="Times New Roman" panose="02020603050405020304" pitchFamily="18" charset="0"/>
              <a:cs typeface="Times New Roman" panose="02020603050405020304" pitchFamily="18" charset="0"/>
            </a:endParaRPr>
          </a:p>
        </p:txBody>
      </p:sp>
      <p:pic>
        <p:nvPicPr>
          <p:cNvPr id="1026" name="Picture 2" descr="Acyclic Graph &amp; Directed Acyclic Graph: Definition, Examples - Statistics  How To">
            <a:extLst>
              <a:ext uri="{FF2B5EF4-FFF2-40B4-BE49-F238E27FC236}">
                <a16:creationId xmlns:a16="http://schemas.microsoft.com/office/drawing/2014/main" xmlns="" id="{675039F6-DCA2-4217-91EB-5D2621DCD1F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92287" y="4883767"/>
            <a:ext cx="2183814" cy="13906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8298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3B3082A-CAE3-4355-A529-6CA932090F52}"/>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4" name="TextBox 3">
            <a:extLst>
              <a:ext uri="{FF2B5EF4-FFF2-40B4-BE49-F238E27FC236}">
                <a16:creationId xmlns:a16="http://schemas.microsoft.com/office/drawing/2014/main" xmlns="" id="{B6362D32-4C67-4632-A60B-ED69EEB10E42}"/>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6" name="TextBox 5">
            <a:extLst>
              <a:ext uri="{FF2B5EF4-FFF2-40B4-BE49-F238E27FC236}">
                <a16:creationId xmlns:a16="http://schemas.microsoft.com/office/drawing/2014/main" xmlns="" id="{918DB5E8-77DC-4B11-BA43-DAE642C6A99E}"/>
              </a:ext>
            </a:extLst>
          </p:cNvPr>
          <p:cNvSpPr txBox="1"/>
          <p:nvPr/>
        </p:nvSpPr>
        <p:spPr>
          <a:xfrm>
            <a:off x="1961965" y="1335635"/>
            <a:ext cx="3817398" cy="646331"/>
          </a:xfrm>
          <a:prstGeom prst="rect">
            <a:avLst/>
          </a:prstGeom>
          <a:solidFill>
            <a:srgbClr val="FF6699"/>
          </a:solid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Using Multi Dimensional Array</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Using List</a:t>
            </a:r>
          </a:p>
        </p:txBody>
      </p:sp>
      <p:cxnSp>
        <p:nvCxnSpPr>
          <p:cNvPr id="10" name="Straight Arrow Connector 9">
            <a:extLst>
              <a:ext uri="{FF2B5EF4-FFF2-40B4-BE49-F238E27FC236}">
                <a16:creationId xmlns:a16="http://schemas.microsoft.com/office/drawing/2014/main" xmlns="" id="{B572A440-E648-4B8E-9FC4-E22163C4C65E}"/>
              </a:ext>
            </a:extLst>
          </p:cNvPr>
          <p:cNvCxnSpPr/>
          <p:nvPr/>
        </p:nvCxnSpPr>
        <p:spPr>
          <a:xfrm flipV="1">
            <a:off x="5761608" y="1253762"/>
            <a:ext cx="1136342" cy="326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46867871-140F-4F2F-B37D-37373EAFA3C8}"/>
              </a:ext>
            </a:extLst>
          </p:cNvPr>
          <p:cNvCxnSpPr/>
          <p:nvPr/>
        </p:nvCxnSpPr>
        <p:spPr>
          <a:xfrm>
            <a:off x="5761608" y="1607873"/>
            <a:ext cx="1100832" cy="19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xmlns="" id="{9AB11CD6-E378-4DC3-A0FB-05236A89BED6}"/>
              </a:ext>
            </a:extLst>
          </p:cNvPr>
          <p:cNvSpPr txBox="1"/>
          <p:nvPr/>
        </p:nvSpPr>
        <p:spPr>
          <a:xfrm>
            <a:off x="7222009" y="963981"/>
            <a:ext cx="2423603" cy="369332"/>
          </a:xfrm>
          <a:prstGeom prst="rect">
            <a:avLst/>
          </a:prstGeom>
          <a:solidFill>
            <a:srgbClr val="FFCCCC"/>
          </a:solidFill>
          <a:ln>
            <a:solidFill>
              <a:schemeClr val="bg1"/>
            </a:solidFill>
          </a:ln>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Adjacency Matrix</a:t>
            </a:r>
          </a:p>
        </p:txBody>
      </p:sp>
      <p:sp>
        <p:nvSpPr>
          <p:cNvPr id="15" name="TextBox 14">
            <a:extLst>
              <a:ext uri="{FF2B5EF4-FFF2-40B4-BE49-F238E27FC236}">
                <a16:creationId xmlns:a16="http://schemas.microsoft.com/office/drawing/2014/main" xmlns="" id="{13031C26-1F79-4076-A807-59564EAD1DCF}"/>
              </a:ext>
            </a:extLst>
          </p:cNvPr>
          <p:cNvSpPr txBox="1"/>
          <p:nvPr/>
        </p:nvSpPr>
        <p:spPr>
          <a:xfrm>
            <a:off x="7222009" y="1656945"/>
            <a:ext cx="2423603" cy="369332"/>
          </a:xfrm>
          <a:prstGeom prst="rect">
            <a:avLst/>
          </a:prstGeom>
          <a:solidFill>
            <a:srgbClr val="FFCCCC"/>
          </a:solidFill>
          <a:ln>
            <a:solidFill>
              <a:schemeClr val="bg1"/>
            </a:solidFill>
          </a:ln>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Incidence Matrix</a:t>
            </a:r>
          </a:p>
        </p:txBody>
      </p:sp>
      <p:pic>
        <p:nvPicPr>
          <p:cNvPr id="19" name="Picture 18">
            <a:extLst>
              <a:ext uri="{FF2B5EF4-FFF2-40B4-BE49-F238E27FC236}">
                <a16:creationId xmlns:a16="http://schemas.microsoft.com/office/drawing/2014/main" xmlns="" id="{0820D47E-48B6-4B07-8154-20C5B1C9BDF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02911" y="3045098"/>
            <a:ext cx="3127047" cy="2405790"/>
          </a:xfrm>
          <a:prstGeom prst="rect">
            <a:avLst/>
          </a:prstGeom>
        </p:spPr>
      </p:pic>
      <p:pic>
        <p:nvPicPr>
          <p:cNvPr id="21" name="Picture 20">
            <a:extLst>
              <a:ext uri="{FF2B5EF4-FFF2-40B4-BE49-F238E27FC236}">
                <a16:creationId xmlns:a16="http://schemas.microsoft.com/office/drawing/2014/main" xmlns="" id="{286DF781-0F9B-4824-8CB1-F3F6E18D38C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483878" y="3110658"/>
            <a:ext cx="2738736" cy="2340230"/>
          </a:xfrm>
          <a:prstGeom prst="rect">
            <a:avLst/>
          </a:prstGeom>
        </p:spPr>
      </p:pic>
      <p:sp>
        <p:nvSpPr>
          <p:cNvPr id="22" name="Arrow: Right 21">
            <a:extLst>
              <a:ext uri="{FF2B5EF4-FFF2-40B4-BE49-F238E27FC236}">
                <a16:creationId xmlns:a16="http://schemas.microsoft.com/office/drawing/2014/main" xmlns="" id="{E0FBE6E4-477E-4EC8-9216-9651802CBD87}"/>
              </a:ext>
            </a:extLst>
          </p:cNvPr>
          <p:cNvSpPr/>
          <p:nvPr/>
        </p:nvSpPr>
        <p:spPr>
          <a:xfrm>
            <a:off x="5051396" y="4148092"/>
            <a:ext cx="1811044" cy="3972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xmlns="" val="2099860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3B3082A-CAE3-4355-A529-6CA932090F52}"/>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4" name="TextBox 3">
            <a:extLst>
              <a:ext uri="{FF2B5EF4-FFF2-40B4-BE49-F238E27FC236}">
                <a16:creationId xmlns:a16="http://schemas.microsoft.com/office/drawing/2014/main" xmlns="" id="{B6362D32-4C67-4632-A60B-ED69EEB10E42}"/>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xmlns="" id="{19BE28F2-C184-4C77-A14C-D54B6C410911}"/>
              </a:ext>
            </a:extLst>
          </p:cNvPr>
          <p:cNvSpPr txBox="1"/>
          <p:nvPr/>
        </p:nvSpPr>
        <p:spPr>
          <a:xfrm>
            <a:off x="870012" y="764355"/>
            <a:ext cx="10440139" cy="1754326"/>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Multi Dimensional Array - Adjacency Matrix / Sparse Matrix :</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matrix is a sequential representation</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It is used to represent which nodes are adjacent to each other. i.e. is there any edge connecting nodes to a graph.</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In this representation, we have to construct a </a:t>
            </a:r>
            <a:r>
              <a:rPr lang="en-US" b="0" dirty="0" err="1">
                <a:solidFill>
                  <a:srgbClr val="000000"/>
                </a:solidFill>
                <a:effectLst/>
                <a:latin typeface="Times New Roman" panose="02020603050405020304" pitchFamily="18" charset="0"/>
                <a:cs typeface="Times New Roman" panose="02020603050405020304" pitchFamily="18" charset="0"/>
              </a:rPr>
              <a:t>nXn</a:t>
            </a:r>
            <a:r>
              <a:rPr lang="en-US" b="0" dirty="0">
                <a:solidFill>
                  <a:srgbClr val="000000"/>
                </a:solidFill>
                <a:effectLst/>
                <a:latin typeface="Times New Roman" panose="02020603050405020304" pitchFamily="18" charset="0"/>
                <a:cs typeface="Times New Roman" panose="02020603050405020304" pitchFamily="18" charset="0"/>
              </a:rPr>
              <a:t> matrix A. If there is any edge from a vertex </a:t>
            </a:r>
            <a:r>
              <a:rPr lang="en-US" b="0" dirty="0" err="1">
                <a:solidFill>
                  <a:srgbClr val="000000"/>
                </a:solidFill>
                <a:effectLst/>
                <a:latin typeface="Times New Roman" panose="02020603050405020304" pitchFamily="18" charset="0"/>
                <a:cs typeface="Times New Roman" panose="02020603050405020304" pitchFamily="18" charset="0"/>
              </a:rPr>
              <a:t>i</a:t>
            </a:r>
            <a:r>
              <a:rPr lang="en-US" b="0" dirty="0">
                <a:solidFill>
                  <a:srgbClr val="000000"/>
                </a:solidFill>
                <a:effectLst/>
                <a:latin typeface="Times New Roman" panose="02020603050405020304" pitchFamily="18" charset="0"/>
                <a:cs typeface="Times New Roman" panose="02020603050405020304" pitchFamily="18" charset="0"/>
              </a:rPr>
              <a:t> to vertex j, then the corresponding element of A, </a:t>
            </a:r>
            <a:r>
              <a:rPr lang="en-US" b="0" dirty="0" err="1">
                <a:solidFill>
                  <a:srgbClr val="000000"/>
                </a:solidFill>
                <a:effectLst/>
                <a:latin typeface="Times New Roman" panose="02020603050405020304" pitchFamily="18" charset="0"/>
                <a:cs typeface="Times New Roman" panose="02020603050405020304" pitchFamily="18" charset="0"/>
              </a:rPr>
              <a:t>a</a:t>
            </a:r>
            <a:r>
              <a:rPr lang="en-US" b="0" baseline="30000" dirty="0" err="1">
                <a:solidFill>
                  <a:srgbClr val="000000"/>
                </a:solidFill>
                <a:effectLst/>
                <a:latin typeface="Times New Roman" panose="02020603050405020304" pitchFamily="18" charset="0"/>
                <a:cs typeface="Times New Roman" panose="02020603050405020304" pitchFamily="18" charset="0"/>
              </a:rPr>
              <a:t>i</a:t>
            </a:r>
            <a:r>
              <a:rPr lang="en-US" b="0" dirty="0" err="1">
                <a:solidFill>
                  <a:srgbClr val="000000"/>
                </a:solidFill>
                <a:effectLst/>
                <a:latin typeface="Times New Roman" panose="02020603050405020304" pitchFamily="18" charset="0"/>
                <a:cs typeface="Times New Roman" panose="02020603050405020304" pitchFamily="18" charset="0"/>
              </a:rPr>
              <a:t>,</a:t>
            </a:r>
            <a:r>
              <a:rPr lang="en-US" b="0" baseline="30000" dirty="0" err="1">
                <a:solidFill>
                  <a:srgbClr val="000000"/>
                </a:solidFill>
                <a:effectLst/>
                <a:latin typeface="Times New Roman" panose="02020603050405020304" pitchFamily="18" charset="0"/>
                <a:cs typeface="Times New Roman" panose="02020603050405020304" pitchFamily="18" charset="0"/>
              </a:rPr>
              <a:t>j</a:t>
            </a:r>
            <a:r>
              <a:rPr lang="en-US" b="0" dirty="0">
                <a:solidFill>
                  <a:srgbClr val="000000"/>
                </a:solidFill>
                <a:effectLst/>
                <a:latin typeface="Times New Roman" panose="02020603050405020304" pitchFamily="18" charset="0"/>
                <a:cs typeface="Times New Roman" panose="02020603050405020304" pitchFamily="18" charset="0"/>
              </a:rPr>
              <a:t> = 1, otherwise </a:t>
            </a:r>
            <a:r>
              <a:rPr lang="en-US" b="0" dirty="0" err="1">
                <a:solidFill>
                  <a:srgbClr val="000000"/>
                </a:solidFill>
                <a:effectLst/>
                <a:latin typeface="Times New Roman" panose="02020603050405020304" pitchFamily="18" charset="0"/>
                <a:cs typeface="Times New Roman" panose="02020603050405020304" pitchFamily="18" charset="0"/>
              </a:rPr>
              <a:t>a</a:t>
            </a:r>
            <a:r>
              <a:rPr lang="en-US" b="0" baseline="30000" dirty="0" err="1">
                <a:solidFill>
                  <a:srgbClr val="000000"/>
                </a:solidFill>
                <a:effectLst/>
                <a:latin typeface="Times New Roman" panose="02020603050405020304" pitchFamily="18" charset="0"/>
                <a:cs typeface="Times New Roman" panose="02020603050405020304" pitchFamily="18" charset="0"/>
              </a:rPr>
              <a:t>i</a:t>
            </a:r>
            <a:r>
              <a:rPr lang="en-US" b="0" dirty="0" err="1">
                <a:solidFill>
                  <a:srgbClr val="000000"/>
                </a:solidFill>
                <a:effectLst/>
                <a:latin typeface="Times New Roman" panose="02020603050405020304" pitchFamily="18" charset="0"/>
                <a:cs typeface="Times New Roman" panose="02020603050405020304" pitchFamily="18" charset="0"/>
              </a:rPr>
              <a:t>,</a:t>
            </a:r>
            <a:r>
              <a:rPr lang="en-US" b="0" baseline="30000" dirty="0" err="1">
                <a:solidFill>
                  <a:srgbClr val="000000"/>
                </a:solidFill>
                <a:effectLst/>
                <a:latin typeface="Times New Roman" panose="02020603050405020304" pitchFamily="18" charset="0"/>
                <a:cs typeface="Times New Roman" panose="02020603050405020304" pitchFamily="18" charset="0"/>
              </a:rPr>
              <a:t>j</a:t>
            </a:r>
            <a:r>
              <a:rPr lang="en-US" b="0" dirty="0">
                <a:solidFill>
                  <a:srgbClr val="000000"/>
                </a:solidFill>
                <a:effectLst/>
                <a:latin typeface="Times New Roman" panose="02020603050405020304" pitchFamily="18" charset="0"/>
                <a:cs typeface="Times New Roman" panose="02020603050405020304" pitchFamily="18" charset="0"/>
              </a:rPr>
              <a:t>= 0.</a:t>
            </a:r>
          </a:p>
        </p:txBody>
      </p:sp>
      <p:graphicFrame>
        <p:nvGraphicFramePr>
          <p:cNvPr id="8" name="Table 8">
            <a:extLst>
              <a:ext uri="{FF2B5EF4-FFF2-40B4-BE49-F238E27FC236}">
                <a16:creationId xmlns:a16="http://schemas.microsoft.com/office/drawing/2014/main" xmlns="" id="{274DE51F-7E08-457C-BB18-E5C105AAF265}"/>
              </a:ext>
            </a:extLst>
          </p:cNvPr>
          <p:cNvGraphicFramePr>
            <a:graphicFrameLocks noGrp="1"/>
          </p:cNvGraphicFramePr>
          <p:nvPr>
            <p:extLst>
              <p:ext uri="{D42A27DB-BD31-4B8C-83A1-F6EECF244321}">
                <p14:modId xmlns:p14="http://schemas.microsoft.com/office/powerpoint/2010/main" xmlns="" val="4114621852"/>
              </p:ext>
            </p:extLst>
          </p:nvPr>
        </p:nvGraphicFramePr>
        <p:xfrm>
          <a:off x="719092" y="2672753"/>
          <a:ext cx="10591059" cy="3022600"/>
        </p:xfrm>
        <a:graphic>
          <a:graphicData uri="http://schemas.openxmlformats.org/drawingml/2006/table">
            <a:tbl>
              <a:tblPr firstRow="1" bandRow="1">
                <a:tableStyleId>{ED083AE6-46FA-4A59-8FB0-9F97EB10719F}</a:tableStyleId>
              </a:tblPr>
              <a:tblGrid>
                <a:gridCol w="3530353">
                  <a:extLst>
                    <a:ext uri="{9D8B030D-6E8A-4147-A177-3AD203B41FA5}">
                      <a16:colId xmlns:a16="http://schemas.microsoft.com/office/drawing/2014/main" xmlns="" val="3155645741"/>
                    </a:ext>
                  </a:extLst>
                </a:gridCol>
                <a:gridCol w="3530353">
                  <a:extLst>
                    <a:ext uri="{9D8B030D-6E8A-4147-A177-3AD203B41FA5}">
                      <a16:colId xmlns:a16="http://schemas.microsoft.com/office/drawing/2014/main" xmlns="" val="270491995"/>
                    </a:ext>
                  </a:extLst>
                </a:gridCol>
                <a:gridCol w="3530353">
                  <a:extLst>
                    <a:ext uri="{9D8B030D-6E8A-4147-A177-3AD203B41FA5}">
                      <a16:colId xmlns:a16="http://schemas.microsoft.com/office/drawing/2014/main" xmlns="" val="2924178560"/>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Undirected</a:t>
                      </a:r>
                    </a:p>
                  </a:txBody>
                  <a:tcPr/>
                </a:tc>
                <a:tc>
                  <a:txBody>
                    <a:bodyPr/>
                    <a:lstStyle/>
                    <a:p>
                      <a:pPr algn="ctr"/>
                      <a:r>
                        <a:rPr lang="en-IN" dirty="0">
                          <a:latin typeface="Times New Roman" panose="02020603050405020304" pitchFamily="18" charset="0"/>
                          <a:cs typeface="Times New Roman" panose="02020603050405020304" pitchFamily="18" charset="0"/>
                        </a:rPr>
                        <a:t>Directed</a:t>
                      </a:r>
                    </a:p>
                  </a:txBody>
                  <a:tcPr/>
                </a:tc>
                <a:tc>
                  <a:txBody>
                    <a:bodyPr/>
                    <a:lstStyle/>
                    <a:p>
                      <a:pPr algn="ctr"/>
                      <a:r>
                        <a:rPr lang="en-IN" dirty="0">
                          <a:latin typeface="Times New Roman" panose="02020603050405020304" pitchFamily="18" charset="0"/>
                          <a:cs typeface="Times New Roman" panose="02020603050405020304" pitchFamily="18" charset="0"/>
                        </a:rPr>
                        <a:t>Undirected Weighted</a:t>
                      </a:r>
                    </a:p>
                  </a:txBody>
                  <a:tcPr/>
                </a:tc>
                <a:extLst>
                  <a:ext uri="{0D108BD9-81ED-4DB2-BD59-A6C34878D82A}">
                    <a16:rowId xmlns:a16="http://schemas.microsoft.com/office/drawing/2014/main" xmlns="" val="100447788"/>
                  </a:ext>
                </a:extLst>
              </a:tr>
              <a:tr h="370840">
                <a:tc>
                  <a:txBody>
                    <a:bodyPr/>
                    <a:lstStyle/>
                    <a:p>
                      <a:endParaRPr lang="en-IN" dirty="0"/>
                    </a:p>
                    <a:p>
                      <a:endParaRPr lang="en-IN" dirty="0"/>
                    </a:p>
                    <a:p>
                      <a:endParaRPr lang="en-IN" dirty="0"/>
                    </a:p>
                    <a:p>
                      <a:endParaRPr lang="en-IN" dirty="0"/>
                    </a:p>
                    <a:p>
                      <a:endParaRPr lang="en-IN" dirty="0"/>
                    </a:p>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207578151"/>
                  </a:ext>
                </a:extLst>
              </a:tr>
              <a:tr h="215153">
                <a:tc gridSpan="3">
                  <a:txBody>
                    <a:bodyPr/>
                    <a:lstStyle/>
                    <a:p>
                      <a:pPr algn="ctr"/>
                      <a:r>
                        <a:rPr lang="en-IN" b="1" dirty="0">
                          <a:latin typeface="Times New Roman" panose="02020603050405020304" pitchFamily="18" charset="0"/>
                          <a:cs typeface="Times New Roman" panose="02020603050405020304" pitchFamily="18" charset="0"/>
                        </a:rPr>
                        <a:t>Advantage: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Representation is </a:t>
                      </a: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easier to implement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and follow.</a:t>
                      </a:r>
                    </a:p>
                    <a:p>
                      <a:pPr algn="ct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Disadvantage:</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It takes a </a:t>
                      </a: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lot of space and time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to visit all the neighbors of a vertex (traverse all the vertices in the graph)</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935249028"/>
                  </a:ext>
                </a:extLst>
              </a:tr>
            </a:tbl>
          </a:graphicData>
        </a:graphic>
      </p:graphicFrame>
      <p:pic>
        <p:nvPicPr>
          <p:cNvPr id="5" name="Picture 4">
            <a:extLst>
              <a:ext uri="{FF2B5EF4-FFF2-40B4-BE49-F238E27FC236}">
                <a16:creationId xmlns:a16="http://schemas.microsoft.com/office/drawing/2014/main" xmlns="" id="{395136B5-A3A4-444E-BDD1-E6D6BE81D123}"/>
              </a:ext>
            </a:extLst>
          </p:cNvPr>
          <p:cNvPicPr>
            <a:picLocks noChangeAspect="1"/>
          </p:cNvPicPr>
          <p:nvPr/>
        </p:nvPicPr>
        <p:blipFill>
          <a:blip r:embed="rId3"/>
          <a:stretch>
            <a:fillRect/>
          </a:stretch>
        </p:blipFill>
        <p:spPr>
          <a:xfrm>
            <a:off x="881849" y="3125347"/>
            <a:ext cx="3188238" cy="1573851"/>
          </a:xfrm>
          <a:prstGeom prst="rect">
            <a:avLst/>
          </a:prstGeom>
        </p:spPr>
      </p:pic>
      <p:pic>
        <p:nvPicPr>
          <p:cNvPr id="11" name="Picture 10">
            <a:extLst>
              <a:ext uri="{FF2B5EF4-FFF2-40B4-BE49-F238E27FC236}">
                <a16:creationId xmlns:a16="http://schemas.microsoft.com/office/drawing/2014/main" xmlns="" id="{46DF67A4-3534-49A6-8C52-576EA2B0474D}"/>
              </a:ext>
            </a:extLst>
          </p:cNvPr>
          <p:cNvPicPr>
            <a:picLocks noChangeAspect="1"/>
          </p:cNvPicPr>
          <p:nvPr/>
        </p:nvPicPr>
        <p:blipFill>
          <a:blip r:embed="rId4"/>
          <a:stretch>
            <a:fillRect/>
          </a:stretch>
        </p:blipFill>
        <p:spPr>
          <a:xfrm>
            <a:off x="4350058" y="3125347"/>
            <a:ext cx="3258105" cy="1531681"/>
          </a:xfrm>
          <a:prstGeom prst="rect">
            <a:avLst/>
          </a:prstGeom>
        </p:spPr>
      </p:pic>
      <p:pic>
        <p:nvPicPr>
          <p:cNvPr id="16" name="Picture 15">
            <a:extLst>
              <a:ext uri="{FF2B5EF4-FFF2-40B4-BE49-F238E27FC236}">
                <a16:creationId xmlns:a16="http://schemas.microsoft.com/office/drawing/2014/main" xmlns="" id="{C341A338-4B38-451D-8119-EBEC699DC871}"/>
              </a:ext>
            </a:extLst>
          </p:cNvPr>
          <p:cNvPicPr>
            <a:picLocks noChangeAspect="1"/>
          </p:cNvPicPr>
          <p:nvPr/>
        </p:nvPicPr>
        <p:blipFill>
          <a:blip r:embed="rId5"/>
          <a:stretch>
            <a:fillRect/>
          </a:stretch>
        </p:blipFill>
        <p:spPr>
          <a:xfrm>
            <a:off x="7888134" y="3125347"/>
            <a:ext cx="3258105" cy="1573851"/>
          </a:xfrm>
          <a:prstGeom prst="rect">
            <a:avLst/>
          </a:prstGeom>
        </p:spPr>
      </p:pic>
    </p:spTree>
    <p:extLst>
      <p:ext uri="{BB962C8B-B14F-4D97-AF65-F5344CB8AC3E}">
        <p14:creationId xmlns:p14="http://schemas.microsoft.com/office/powerpoint/2010/main" xmlns="" val="24017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F2FBDBF-A648-4FF0-BFAA-6C7194E87A82}"/>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649967A4-ED72-4B8D-B938-6A0498CF6857}"/>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xmlns="" id="{F8AA84F1-2302-46BA-9923-AB6CEA97C8C2}"/>
              </a:ext>
            </a:extLst>
          </p:cNvPr>
          <p:cNvSpPr txBox="1"/>
          <p:nvPr/>
        </p:nvSpPr>
        <p:spPr>
          <a:xfrm>
            <a:off x="870012" y="764355"/>
            <a:ext cx="10440139" cy="3970318"/>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Multi Dimensional Array – Incidence Matrix :</a:t>
            </a: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a:t>
            </a:r>
            <a:r>
              <a:rPr lang="en-US" b="1" i="0" dirty="0">
                <a:solidFill>
                  <a:srgbClr val="000000"/>
                </a:solidFill>
                <a:effectLst/>
                <a:latin typeface="Times New Roman" panose="02020603050405020304" pitchFamily="18" charset="0"/>
                <a:cs typeface="Times New Roman" panose="02020603050405020304" pitchFamily="18" charset="0"/>
              </a:rPr>
              <a:t>Incidence matrix representation</a:t>
            </a:r>
            <a:r>
              <a:rPr lang="en-US" b="0" i="0" dirty="0">
                <a:solidFill>
                  <a:srgbClr val="000000"/>
                </a:solidFill>
                <a:effectLst/>
                <a:latin typeface="Times New Roman" panose="02020603050405020304" pitchFamily="18" charset="0"/>
                <a:cs typeface="Times New Roman" panose="02020603050405020304" pitchFamily="18" charset="0"/>
              </a:rPr>
              <a:t>, graph can be represented using a </a:t>
            </a:r>
            <a:r>
              <a:rPr lang="en-US" b="1" i="0" dirty="0">
                <a:solidFill>
                  <a:srgbClr val="000000"/>
                </a:solidFill>
                <a:effectLst/>
                <a:latin typeface="Times New Roman" panose="02020603050405020304" pitchFamily="18" charset="0"/>
                <a:cs typeface="Times New Roman" panose="02020603050405020304" pitchFamily="18" charset="0"/>
              </a:rPr>
              <a:t>matrix of size</a:t>
            </a:r>
            <a:r>
              <a:rPr lang="en-US" b="0" i="0" dirty="0">
                <a:solidFill>
                  <a:srgbClr val="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Example: If a graph has 4 vertices and 6 edges, then it can be represented using a matrix of 4X6 class. </a:t>
            </a:r>
          </a:p>
          <a:p>
            <a:pPr algn="just"/>
            <a:r>
              <a:rPr lang="en-US" dirty="0">
                <a:solidFill>
                  <a:srgbClr val="000000"/>
                </a:solidFill>
                <a:latin typeface="Times New Roman" panose="02020603050405020304" pitchFamily="18" charset="0"/>
                <a:cs typeface="Times New Roman" panose="02020603050405020304" pitchFamily="18" charset="0"/>
              </a:rPr>
              <a:t>Where,</a:t>
            </a:r>
          </a:p>
          <a:p>
            <a:pPr algn="just"/>
            <a:r>
              <a:rPr lang="en-US" b="0" i="0" dirty="0" err="1">
                <a:solidFill>
                  <a:srgbClr val="000000"/>
                </a:solidFill>
                <a:effectLst/>
                <a:latin typeface="Times New Roman" panose="02020603050405020304" pitchFamily="18" charset="0"/>
                <a:cs typeface="Times New Roman" panose="02020603050405020304" pitchFamily="18" charset="0"/>
              </a:rPr>
              <a:t>i</a:t>
            </a:r>
            <a:r>
              <a:rPr lang="en-US" b="0" i="0" dirty="0">
                <a:solidFill>
                  <a:srgbClr val="000000"/>
                </a:solidFill>
                <a:effectLst/>
                <a:latin typeface="Times New Roman" panose="02020603050405020304" pitchFamily="18" charset="0"/>
                <a:cs typeface="Times New Roman" panose="02020603050405020304" pitchFamily="18" charset="0"/>
              </a:rPr>
              <a:t>) columns = edges</a:t>
            </a:r>
          </a:p>
          <a:p>
            <a:pPr algn="just"/>
            <a:r>
              <a:rPr lang="en-US" b="0" i="0" dirty="0">
                <a:solidFill>
                  <a:srgbClr val="000000"/>
                </a:solidFill>
                <a:effectLst/>
                <a:latin typeface="Times New Roman" panose="02020603050405020304" pitchFamily="18" charset="0"/>
                <a:cs typeface="Times New Roman" panose="02020603050405020304" pitchFamily="18" charset="0"/>
              </a:rPr>
              <a:t>ii) rows = vertices</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This matrix is filled with either </a:t>
            </a:r>
            <a:r>
              <a:rPr lang="en-US" b="1" i="0" dirty="0">
                <a:solidFill>
                  <a:srgbClr val="000000"/>
                </a:solidFill>
                <a:effectLst/>
                <a:latin typeface="Times New Roman" panose="02020603050405020304" pitchFamily="18" charset="0"/>
                <a:cs typeface="Times New Roman" panose="02020603050405020304" pitchFamily="18" charset="0"/>
              </a:rPr>
              <a:t>0 or 1</a:t>
            </a:r>
            <a:r>
              <a:rPr lang="en-US" b="0" i="0" dirty="0">
                <a:solidFill>
                  <a:srgbClr val="000000"/>
                </a:solidFill>
                <a:effectLst/>
                <a:latin typeface="Times New Roman" panose="02020603050405020304" pitchFamily="18" charset="0"/>
                <a:cs typeface="Times New Roman" panose="02020603050405020304" pitchFamily="18" charset="0"/>
              </a:rPr>
              <a:t> or -1. Where,</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0 is used to represent row edge which is not connected to column vertex.</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1 is used to represent row edge which is connected as outgoing edge to column vertex.</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-1 is used to represent row edge which is connected as incoming edge to column vertex.</a:t>
            </a:r>
          </a:p>
          <a:p>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5FC171B7-C110-4867-B82A-BDE58C12FB10}"/>
              </a:ext>
            </a:extLst>
          </p:cNvPr>
          <p:cNvSpPr txBox="1"/>
          <p:nvPr/>
        </p:nvSpPr>
        <p:spPr>
          <a:xfrm flipH="1">
            <a:off x="2450237" y="1457591"/>
            <a:ext cx="6294268" cy="369332"/>
          </a:xfrm>
          <a:prstGeom prst="rect">
            <a:avLst/>
          </a:prstGeom>
          <a:solidFill>
            <a:srgbClr val="FFCCCC"/>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IM = Total no. of Vertices / Total no. of Edges</a:t>
            </a:r>
          </a:p>
        </p:txBody>
      </p:sp>
      <p:pic>
        <p:nvPicPr>
          <p:cNvPr id="10" name="Picture 9">
            <a:extLst>
              <a:ext uri="{FF2B5EF4-FFF2-40B4-BE49-F238E27FC236}">
                <a16:creationId xmlns:a16="http://schemas.microsoft.com/office/drawing/2014/main" xmlns="" id="{63D10340-AFAF-426C-9A27-9F7AE66A343E}"/>
              </a:ext>
            </a:extLst>
          </p:cNvPr>
          <p:cNvPicPr>
            <a:picLocks noChangeAspect="1"/>
          </p:cNvPicPr>
          <p:nvPr/>
        </p:nvPicPr>
        <p:blipFill>
          <a:blip r:embed="rId3"/>
          <a:stretch>
            <a:fillRect/>
          </a:stretch>
        </p:blipFill>
        <p:spPr>
          <a:xfrm>
            <a:off x="2561821" y="4490111"/>
            <a:ext cx="6340389" cy="2065199"/>
          </a:xfrm>
          <a:prstGeom prst="rect">
            <a:avLst/>
          </a:prstGeom>
        </p:spPr>
      </p:pic>
    </p:spTree>
    <p:extLst>
      <p:ext uri="{BB962C8B-B14F-4D97-AF65-F5344CB8AC3E}">
        <p14:creationId xmlns:p14="http://schemas.microsoft.com/office/powerpoint/2010/main" xmlns="" val="68020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85251D-B9A1-431E-8DB0-60354F8317A8}"/>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A393B52F-EE49-48F0-B03C-B2BE83DB9F39}"/>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xmlns="" id="{8DDDD521-C564-4496-84FC-3EB2AD1D8406}"/>
              </a:ext>
            </a:extLst>
          </p:cNvPr>
          <p:cNvSpPr txBox="1"/>
          <p:nvPr/>
        </p:nvSpPr>
        <p:spPr>
          <a:xfrm>
            <a:off x="870012" y="764355"/>
            <a:ext cx="10440139" cy="1754326"/>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List/ Adjacency List:</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list is a </a:t>
            </a:r>
            <a:r>
              <a:rPr lang="en-US" b="1" dirty="0">
                <a:solidFill>
                  <a:srgbClr val="000000"/>
                </a:solidFill>
                <a:effectLst/>
                <a:latin typeface="Times New Roman" panose="02020603050405020304" pitchFamily="18" charset="0"/>
                <a:cs typeface="Times New Roman" panose="02020603050405020304" pitchFamily="18" charset="0"/>
              </a:rPr>
              <a:t>linked representation</a:t>
            </a:r>
            <a:r>
              <a:rPr lang="en-US" b="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In this representation, for each vertex in the graph, we </a:t>
            </a:r>
            <a:r>
              <a:rPr lang="en-US" b="1" dirty="0">
                <a:solidFill>
                  <a:srgbClr val="000000"/>
                </a:solidFill>
                <a:effectLst/>
                <a:latin typeface="Times New Roman" panose="02020603050405020304" pitchFamily="18" charset="0"/>
                <a:cs typeface="Times New Roman" panose="02020603050405020304" pitchFamily="18" charset="0"/>
              </a:rPr>
              <a:t>maintain the list of its neighbors</a:t>
            </a:r>
            <a:r>
              <a:rPr lang="en-US" dirty="0">
                <a:solidFill>
                  <a:srgbClr val="000000"/>
                </a:solidFill>
                <a:latin typeface="Times New Roman" panose="02020603050405020304" pitchFamily="18" charset="0"/>
                <a:cs typeface="Times New Roman" panose="02020603050405020304" pitchFamily="18" charset="0"/>
              </a:rPr>
              <a:t> (E</a:t>
            </a:r>
            <a:r>
              <a:rPr lang="en-US" b="0" dirty="0">
                <a:solidFill>
                  <a:srgbClr val="000000"/>
                </a:solidFill>
                <a:effectLst/>
                <a:latin typeface="Times New Roman" panose="02020603050405020304" pitchFamily="18" charset="0"/>
                <a:cs typeface="Times New Roman" panose="02020603050405020304" pitchFamily="18" charset="0"/>
              </a:rPr>
              <a:t>very vertex of the graph contains list of its adjacent vertices)</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An array of vertices which is indexed by the vertex number and for each vertex v, the corresponding array element points to a </a:t>
            </a:r>
            <a:r>
              <a:rPr lang="en-US" b="1" dirty="0">
                <a:solidFill>
                  <a:srgbClr val="000000"/>
                </a:solidFill>
                <a:effectLst/>
                <a:latin typeface="Times New Roman" panose="02020603050405020304" pitchFamily="18" charset="0"/>
                <a:cs typeface="Times New Roman" panose="02020603050405020304" pitchFamily="18" charset="0"/>
              </a:rPr>
              <a:t>singly linked list</a:t>
            </a:r>
            <a:r>
              <a:rPr lang="en-US" b="0" dirty="0">
                <a:solidFill>
                  <a:srgbClr val="000000"/>
                </a:solidFill>
                <a:effectLst/>
                <a:latin typeface="Times New Roman" panose="02020603050405020304" pitchFamily="18" charset="0"/>
                <a:cs typeface="Times New Roman" panose="02020603050405020304" pitchFamily="18" charset="0"/>
              </a:rPr>
              <a:t> of neighbors of v.</a:t>
            </a:r>
          </a:p>
        </p:txBody>
      </p:sp>
      <p:sp>
        <p:nvSpPr>
          <p:cNvPr id="8" name="Oval 7">
            <a:extLst>
              <a:ext uri="{FF2B5EF4-FFF2-40B4-BE49-F238E27FC236}">
                <a16:creationId xmlns:a16="http://schemas.microsoft.com/office/drawing/2014/main" xmlns="" id="{8E38B309-9C00-4E1C-B302-A993287AF908}"/>
              </a:ext>
            </a:extLst>
          </p:cNvPr>
          <p:cNvSpPr/>
          <p:nvPr/>
        </p:nvSpPr>
        <p:spPr>
          <a:xfrm>
            <a:off x="2681056" y="2814221"/>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B</a:t>
            </a:r>
          </a:p>
        </p:txBody>
      </p:sp>
      <p:sp>
        <p:nvSpPr>
          <p:cNvPr id="10" name="Oval 9">
            <a:extLst>
              <a:ext uri="{FF2B5EF4-FFF2-40B4-BE49-F238E27FC236}">
                <a16:creationId xmlns:a16="http://schemas.microsoft.com/office/drawing/2014/main" xmlns="" id="{F4813E8B-BECD-41EB-9096-FBD4BDE765C6}"/>
              </a:ext>
            </a:extLst>
          </p:cNvPr>
          <p:cNvSpPr/>
          <p:nvPr/>
        </p:nvSpPr>
        <p:spPr>
          <a:xfrm>
            <a:off x="2137299" y="3361652"/>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A</a:t>
            </a:r>
          </a:p>
        </p:txBody>
      </p:sp>
      <p:sp>
        <p:nvSpPr>
          <p:cNvPr id="12" name="Oval 11">
            <a:extLst>
              <a:ext uri="{FF2B5EF4-FFF2-40B4-BE49-F238E27FC236}">
                <a16:creationId xmlns:a16="http://schemas.microsoft.com/office/drawing/2014/main" xmlns="" id="{93302B77-C1C5-489A-A59C-B0AFB951CF10}"/>
              </a:ext>
            </a:extLst>
          </p:cNvPr>
          <p:cNvSpPr/>
          <p:nvPr/>
        </p:nvSpPr>
        <p:spPr>
          <a:xfrm>
            <a:off x="2681056" y="381002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a:t>
            </a:r>
          </a:p>
        </p:txBody>
      </p:sp>
      <p:sp>
        <p:nvSpPr>
          <p:cNvPr id="14" name="Oval 13">
            <a:extLst>
              <a:ext uri="{FF2B5EF4-FFF2-40B4-BE49-F238E27FC236}">
                <a16:creationId xmlns:a16="http://schemas.microsoft.com/office/drawing/2014/main" xmlns="" id="{60F56E28-43C2-4726-BD02-E4DB852A0584}"/>
              </a:ext>
            </a:extLst>
          </p:cNvPr>
          <p:cNvSpPr/>
          <p:nvPr/>
        </p:nvSpPr>
        <p:spPr>
          <a:xfrm>
            <a:off x="3195961" y="333208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C</a:t>
            </a:r>
          </a:p>
        </p:txBody>
      </p:sp>
      <p:sp>
        <p:nvSpPr>
          <p:cNvPr id="16" name="Oval 15">
            <a:extLst>
              <a:ext uri="{FF2B5EF4-FFF2-40B4-BE49-F238E27FC236}">
                <a16:creationId xmlns:a16="http://schemas.microsoft.com/office/drawing/2014/main" xmlns="" id="{65CF7175-4217-4784-8F8D-511B41631D8F}"/>
              </a:ext>
            </a:extLst>
          </p:cNvPr>
          <p:cNvSpPr/>
          <p:nvPr/>
        </p:nvSpPr>
        <p:spPr>
          <a:xfrm>
            <a:off x="2687714" y="5631980"/>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a:t>
            </a:r>
          </a:p>
        </p:txBody>
      </p:sp>
      <p:sp>
        <p:nvSpPr>
          <p:cNvPr id="18" name="Oval 17">
            <a:extLst>
              <a:ext uri="{FF2B5EF4-FFF2-40B4-BE49-F238E27FC236}">
                <a16:creationId xmlns:a16="http://schemas.microsoft.com/office/drawing/2014/main" xmlns="" id="{86BE25BE-4EE3-47A2-9D05-08C331D670D1}"/>
              </a:ext>
            </a:extLst>
          </p:cNvPr>
          <p:cNvSpPr/>
          <p:nvPr/>
        </p:nvSpPr>
        <p:spPr>
          <a:xfrm>
            <a:off x="3195961" y="5129848"/>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C</a:t>
            </a:r>
          </a:p>
        </p:txBody>
      </p:sp>
      <p:sp>
        <p:nvSpPr>
          <p:cNvPr id="20" name="Oval 19">
            <a:extLst>
              <a:ext uri="{FF2B5EF4-FFF2-40B4-BE49-F238E27FC236}">
                <a16:creationId xmlns:a16="http://schemas.microsoft.com/office/drawing/2014/main" xmlns="" id="{09540F19-03EF-4D17-9ECA-A5BCDE2D2B5B}"/>
              </a:ext>
            </a:extLst>
          </p:cNvPr>
          <p:cNvSpPr/>
          <p:nvPr/>
        </p:nvSpPr>
        <p:spPr>
          <a:xfrm>
            <a:off x="2137298" y="5129849"/>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A</a:t>
            </a:r>
          </a:p>
        </p:txBody>
      </p:sp>
      <p:sp>
        <p:nvSpPr>
          <p:cNvPr id="22" name="Oval 21">
            <a:extLst>
              <a:ext uri="{FF2B5EF4-FFF2-40B4-BE49-F238E27FC236}">
                <a16:creationId xmlns:a16="http://schemas.microsoft.com/office/drawing/2014/main" xmlns="" id="{2C8DB3E6-2CFE-41F9-AF23-A4B799728989}"/>
              </a:ext>
            </a:extLst>
          </p:cNvPr>
          <p:cNvSpPr/>
          <p:nvPr/>
        </p:nvSpPr>
        <p:spPr>
          <a:xfrm>
            <a:off x="2652204" y="457499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xmlns="" id="{47E1A66B-F0E3-416B-91E3-8966632D9742}"/>
              </a:ext>
            </a:extLst>
          </p:cNvPr>
          <p:cNvCxnSpPr>
            <a:stCxn id="20" idx="0"/>
            <a:endCxn id="22" idx="2"/>
          </p:cNvCxnSpPr>
          <p:nvPr/>
        </p:nvCxnSpPr>
        <p:spPr>
          <a:xfrm flipV="1">
            <a:off x="2394751" y="4805827"/>
            <a:ext cx="257453" cy="324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05F7FADB-D6BA-4B4B-8B1B-843B1AB23054}"/>
              </a:ext>
            </a:extLst>
          </p:cNvPr>
          <p:cNvCxnSpPr>
            <a:stCxn id="22" idx="6"/>
            <a:endCxn id="18" idx="0"/>
          </p:cNvCxnSpPr>
          <p:nvPr/>
        </p:nvCxnSpPr>
        <p:spPr>
          <a:xfrm>
            <a:off x="3167109" y="4805827"/>
            <a:ext cx="286305" cy="324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xmlns="" id="{5C22A52F-9287-4043-A327-55F5D3007398}"/>
              </a:ext>
            </a:extLst>
          </p:cNvPr>
          <p:cNvCxnSpPr>
            <a:stCxn id="20" idx="4"/>
            <a:endCxn id="16" idx="2"/>
          </p:cNvCxnSpPr>
          <p:nvPr/>
        </p:nvCxnSpPr>
        <p:spPr>
          <a:xfrm>
            <a:off x="2394751" y="5591514"/>
            <a:ext cx="292963" cy="271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xmlns="" id="{1481FFF0-45F1-4670-9808-9A366D3EAC6A}"/>
              </a:ext>
            </a:extLst>
          </p:cNvPr>
          <p:cNvCxnSpPr>
            <a:cxnSpLocks/>
            <a:stCxn id="16" idx="0"/>
            <a:endCxn id="22" idx="4"/>
          </p:cNvCxnSpPr>
          <p:nvPr/>
        </p:nvCxnSpPr>
        <p:spPr>
          <a:xfrm flipH="1" flipV="1">
            <a:off x="2909657" y="5036659"/>
            <a:ext cx="35510" cy="59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xmlns="" id="{BCF3B46B-2061-407B-87B2-435795F95DC3}"/>
              </a:ext>
            </a:extLst>
          </p:cNvPr>
          <p:cNvCxnSpPr>
            <a:stCxn id="18" idx="4"/>
            <a:endCxn id="16" idx="6"/>
          </p:cNvCxnSpPr>
          <p:nvPr/>
        </p:nvCxnSpPr>
        <p:spPr>
          <a:xfrm flipH="1">
            <a:off x="3202619" y="5591513"/>
            <a:ext cx="250795" cy="27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xmlns="" id="{BE386A09-3456-4932-932B-44C0CF21894D}"/>
              </a:ext>
            </a:extLst>
          </p:cNvPr>
          <p:cNvCxnSpPr>
            <a:stCxn id="8" idx="2"/>
            <a:endCxn id="10" idx="0"/>
          </p:cNvCxnSpPr>
          <p:nvPr/>
        </p:nvCxnSpPr>
        <p:spPr>
          <a:xfrm flipH="1">
            <a:off x="2394752" y="3045054"/>
            <a:ext cx="286304" cy="31659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xmlns="" id="{42EB3659-001F-43D6-92FA-B5AEE664D587}"/>
              </a:ext>
            </a:extLst>
          </p:cNvPr>
          <p:cNvCxnSpPr>
            <a:stCxn id="8" idx="6"/>
            <a:endCxn id="14" idx="0"/>
          </p:cNvCxnSpPr>
          <p:nvPr/>
        </p:nvCxnSpPr>
        <p:spPr>
          <a:xfrm>
            <a:off x="3195961" y="3045054"/>
            <a:ext cx="257453" cy="28703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4A0EC5EE-E3DA-49F9-90C6-AA22E11C0546}"/>
              </a:ext>
            </a:extLst>
          </p:cNvPr>
          <p:cNvCxnSpPr>
            <a:stCxn id="10" idx="4"/>
            <a:endCxn id="12" idx="2"/>
          </p:cNvCxnSpPr>
          <p:nvPr/>
        </p:nvCxnSpPr>
        <p:spPr>
          <a:xfrm>
            <a:off x="2394752" y="3823317"/>
            <a:ext cx="286304" cy="21754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xmlns="" id="{0846C3A0-3BAF-42B3-9C86-4332803A8DA6}"/>
              </a:ext>
            </a:extLst>
          </p:cNvPr>
          <p:cNvCxnSpPr>
            <a:stCxn id="14" idx="4"/>
            <a:endCxn id="12" idx="6"/>
          </p:cNvCxnSpPr>
          <p:nvPr/>
        </p:nvCxnSpPr>
        <p:spPr>
          <a:xfrm flipH="1">
            <a:off x="3195961" y="3793749"/>
            <a:ext cx="257453" cy="24710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xmlns="" id="{0767F67B-5747-43D5-B695-A672780D947C}"/>
              </a:ext>
            </a:extLst>
          </p:cNvPr>
          <p:cNvCxnSpPr>
            <a:stCxn id="8" idx="4"/>
            <a:endCxn id="12" idx="0"/>
          </p:cNvCxnSpPr>
          <p:nvPr/>
        </p:nvCxnSpPr>
        <p:spPr>
          <a:xfrm>
            <a:off x="2938509" y="3275886"/>
            <a:ext cx="0" cy="534138"/>
          </a:xfrm>
          <a:prstGeom prst="line">
            <a:avLst/>
          </a:prstGeom>
        </p:spPr>
        <p:style>
          <a:lnRef idx="1">
            <a:schemeClr val="dk1"/>
          </a:lnRef>
          <a:fillRef idx="0">
            <a:schemeClr val="dk1"/>
          </a:fillRef>
          <a:effectRef idx="0">
            <a:schemeClr val="dk1"/>
          </a:effectRef>
          <a:fontRef idx="minor">
            <a:schemeClr val="tx1"/>
          </a:fontRef>
        </p:style>
      </p:cxnSp>
      <p:sp>
        <p:nvSpPr>
          <p:cNvPr id="46" name="Arrow: Right 45">
            <a:extLst>
              <a:ext uri="{FF2B5EF4-FFF2-40B4-BE49-F238E27FC236}">
                <a16:creationId xmlns:a16="http://schemas.microsoft.com/office/drawing/2014/main" xmlns="" id="{821E37A0-B306-4545-8A87-BC49A959E019}"/>
              </a:ext>
            </a:extLst>
          </p:cNvPr>
          <p:cNvSpPr/>
          <p:nvPr/>
        </p:nvSpPr>
        <p:spPr>
          <a:xfrm>
            <a:off x="4160668" y="3542955"/>
            <a:ext cx="1532878" cy="114645"/>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8" name="Arrow: Right 47">
            <a:extLst>
              <a:ext uri="{FF2B5EF4-FFF2-40B4-BE49-F238E27FC236}">
                <a16:creationId xmlns:a16="http://schemas.microsoft.com/office/drawing/2014/main" xmlns="" id="{0757129F-4C02-4637-9DBE-0168EA891AA5}"/>
              </a:ext>
            </a:extLst>
          </p:cNvPr>
          <p:cNvSpPr/>
          <p:nvPr/>
        </p:nvSpPr>
        <p:spPr>
          <a:xfrm>
            <a:off x="4160668" y="5303357"/>
            <a:ext cx="1532878" cy="114645"/>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9" name="TextBox 48">
            <a:extLst>
              <a:ext uri="{FF2B5EF4-FFF2-40B4-BE49-F238E27FC236}">
                <a16:creationId xmlns:a16="http://schemas.microsoft.com/office/drawing/2014/main" xmlns="" id="{EAF619FD-DA58-4843-AEBD-D4903034F7B7}"/>
              </a:ext>
            </a:extLst>
          </p:cNvPr>
          <p:cNvSpPr txBox="1"/>
          <p:nvPr/>
        </p:nvSpPr>
        <p:spPr>
          <a:xfrm>
            <a:off x="6400800" y="2543669"/>
            <a:ext cx="4403324" cy="2031325"/>
          </a:xfrm>
          <a:prstGeom prst="rect">
            <a:avLst/>
          </a:prstGeom>
          <a:solidFill>
            <a:srgbClr val="FFCCCC"/>
          </a:solidFill>
          <a:ln>
            <a:solidFill>
              <a:schemeClr val="bg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A:</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
            </a:r>
          </a:p>
        </p:txBody>
      </p:sp>
      <p:sp>
        <p:nvSpPr>
          <p:cNvPr id="51" name="TextBox 50">
            <a:extLst>
              <a:ext uri="{FF2B5EF4-FFF2-40B4-BE49-F238E27FC236}">
                <a16:creationId xmlns:a16="http://schemas.microsoft.com/office/drawing/2014/main" xmlns="" id="{244CB822-C728-4F7A-BC6D-0B29CA465187}"/>
              </a:ext>
            </a:extLst>
          </p:cNvPr>
          <p:cNvSpPr txBox="1"/>
          <p:nvPr/>
        </p:nvSpPr>
        <p:spPr>
          <a:xfrm>
            <a:off x="6400800" y="4574994"/>
            <a:ext cx="4403324" cy="2031325"/>
          </a:xfrm>
          <a:prstGeom prst="rect">
            <a:avLst/>
          </a:prstGeom>
          <a:solidFill>
            <a:srgbClr val="CCFF99"/>
          </a:solidFill>
          <a:ln>
            <a:solidFill>
              <a:schemeClr val="bg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A:</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
            </a:r>
          </a:p>
        </p:txBody>
      </p:sp>
      <p:graphicFrame>
        <p:nvGraphicFramePr>
          <p:cNvPr id="52" name="Table 52">
            <a:extLst>
              <a:ext uri="{FF2B5EF4-FFF2-40B4-BE49-F238E27FC236}">
                <a16:creationId xmlns:a16="http://schemas.microsoft.com/office/drawing/2014/main" xmlns="" id="{36AE3AAD-E55F-493A-B996-FF171734329F}"/>
              </a:ext>
            </a:extLst>
          </p:cNvPr>
          <p:cNvGraphicFramePr>
            <a:graphicFrameLocks noGrp="1"/>
          </p:cNvGraphicFramePr>
          <p:nvPr>
            <p:extLst>
              <p:ext uri="{D42A27DB-BD31-4B8C-83A1-F6EECF244321}">
                <p14:modId xmlns:p14="http://schemas.microsoft.com/office/powerpoint/2010/main" xmlns="" val="1955647503"/>
              </p:ext>
            </p:extLst>
          </p:nvPr>
        </p:nvGraphicFramePr>
        <p:xfrm>
          <a:off x="6932474" y="2598987"/>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54" name="Table 52">
            <a:extLst>
              <a:ext uri="{FF2B5EF4-FFF2-40B4-BE49-F238E27FC236}">
                <a16:creationId xmlns:a16="http://schemas.microsoft.com/office/drawing/2014/main" xmlns="" id="{0A26EB46-17E5-41E0-AE4D-94F9FA166B82}"/>
              </a:ext>
            </a:extLst>
          </p:cNvPr>
          <p:cNvGraphicFramePr>
            <a:graphicFrameLocks noGrp="1"/>
          </p:cNvGraphicFramePr>
          <p:nvPr>
            <p:extLst>
              <p:ext uri="{D42A27DB-BD31-4B8C-83A1-F6EECF244321}">
                <p14:modId xmlns:p14="http://schemas.microsoft.com/office/powerpoint/2010/main" xmlns="" val="2125367398"/>
              </p:ext>
            </p:extLst>
          </p:nvPr>
        </p:nvGraphicFramePr>
        <p:xfrm>
          <a:off x="7892988" y="2574156"/>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56" name="Table 52">
            <a:extLst>
              <a:ext uri="{FF2B5EF4-FFF2-40B4-BE49-F238E27FC236}">
                <a16:creationId xmlns:a16="http://schemas.microsoft.com/office/drawing/2014/main" xmlns="" id="{A85D1EAE-3FE5-4161-8BC1-0D899FE75325}"/>
              </a:ext>
            </a:extLst>
          </p:cNvPr>
          <p:cNvGraphicFramePr>
            <a:graphicFrameLocks noGrp="1"/>
          </p:cNvGraphicFramePr>
          <p:nvPr>
            <p:extLst>
              <p:ext uri="{D42A27DB-BD31-4B8C-83A1-F6EECF244321}">
                <p14:modId xmlns:p14="http://schemas.microsoft.com/office/powerpoint/2010/main" xmlns="" val="1728919852"/>
              </p:ext>
            </p:extLst>
          </p:nvPr>
        </p:nvGraphicFramePr>
        <p:xfrm>
          <a:off x="8824156" y="416505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58" name="Table 52">
            <a:extLst>
              <a:ext uri="{FF2B5EF4-FFF2-40B4-BE49-F238E27FC236}">
                <a16:creationId xmlns:a16="http://schemas.microsoft.com/office/drawing/2014/main" xmlns="" id="{E288B380-9598-4EC7-BE9E-89491A7389AD}"/>
              </a:ext>
            </a:extLst>
          </p:cNvPr>
          <p:cNvGraphicFramePr>
            <a:graphicFrameLocks noGrp="1"/>
          </p:cNvGraphicFramePr>
          <p:nvPr>
            <p:extLst>
              <p:ext uri="{D42A27DB-BD31-4B8C-83A1-F6EECF244321}">
                <p14:modId xmlns:p14="http://schemas.microsoft.com/office/powerpoint/2010/main" xmlns="" val="3519271409"/>
              </p:ext>
            </p:extLst>
          </p:nvPr>
        </p:nvGraphicFramePr>
        <p:xfrm>
          <a:off x="7892988" y="317048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325448">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60" name="Table 52">
            <a:extLst>
              <a:ext uri="{FF2B5EF4-FFF2-40B4-BE49-F238E27FC236}">
                <a16:creationId xmlns:a16="http://schemas.microsoft.com/office/drawing/2014/main" xmlns="" id="{66E20809-96DA-43FD-98C7-F90B74FF0A0D}"/>
              </a:ext>
            </a:extLst>
          </p:cNvPr>
          <p:cNvGraphicFramePr>
            <a:graphicFrameLocks noGrp="1"/>
          </p:cNvGraphicFramePr>
          <p:nvPr>
            <p:extLst>
              <p:ext uri="{D42A27DB-BD31-4B8C-83A1-F6EECF244321}">
                <p14:modId xmlns:p14="http://schemas.microsoft.com/office/powerpoint/2010/main" xmlns="" val="861065951"/>
              </p:ext>
            </p:extLst>
          </p:nvPr>
        </p:nvGraphicFramePr>
        <p:xfrm>
          <a:off x="6961080" y="3146772"/>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62" name="Table 52">
            <a:extLst>
              <a:ext uri="{FF2B5EF4-FFF2-40B4-BE49-F238E27FC236}">
                <a16:creationId xmlns:a16="http://schemas.microsoft.com/office/drawing/2014/main" xmlns="" id="{046BE146-4DA4-47AD-8B10-A6F2AB357364}"/>
              </a:ext>
            </a:extLst>
          </p:cNvPr>
          <p:cNvGraphicFramePr>
            <a:graphicFrameLocks noGrp="1"/>
          </p:cNvGraphicFramePr>
          <p:nvPr>
            <p:extLst>
              <p:ext uri="{D42A27DB-BD31-4B8C-83A1-F6EECF244321}">
                <p14:modId xmlns:p14="http://schemas.microsoft.com/office/powerpoint/2010/main" xmlns="" val="3239848722"/>
              </p:ext>
            </p:extLst>
          </p:nvPr>
        </p:nvGraphicFramePr>
        <p:xfrm>
          <a:off x="7892988" y="3691188"/>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64" name="Table 52">
            <a:extLst>
              <a:ext uri="{FF2B5EF4-FFF2-40B4-BE49-F238E27FC236}">
                <a16:creationId xmlns:a16="http://schemas.microsoft.com/office/drawing/2014/main" xmlns="" id="{41702A27-C46E-4B27-82BB-2259C341F5A2}"/>
              </a:ext>
            </a:extLst>
          </p:cNvPr>
          <p:cNvGraphicFramePr>
            <a:graphicFrameLocks noGrp="1"/>
          </p:cNvGraphicFramePr>
          <p:nvPr>
            <p:extLst>
              <p:ext uri="{D42A27DB-BD31-4B8C-83A1-F6EECF244321}">
                <p14:modId xmlns:p14="http://schemas.microsoft.com/office/powerpoint/2010/main" xmlns="" val="1274317077"/>
              </p:ext>
            </p:extLst>
          </p:nvPr>
        </p:nvGraphicFramePr>
        <p:xfrm>
          <a:off x="7892988" y="4146629"/>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66" name="Table 52">
            <a:extLst>
              <a:ext uri="{FF2B5EF4-FFF2-40B4-BE49-F238E27FC236}">
                <a16:creationId xmlns:a16="http://schemas.microsoft.com/office/drawing/2014/main" xmlns="" id="{F900C00A-9B67-4BE9-BA2D-2AAF0C1D37CA}"/>
              </a:ext>
            </a:extLst>
          </p:cNvPr>
          <p:cNvGraphicFramePr>
            <a:graphicFrameLocks noGrp="1"/>
          </p:cNvGraphicFramePr>
          <p:nvPr>
            <p:extLst>
              <p:ext uri="{D42A27DB-BD31-4B8C-83A1-F6EECF244321}">
                <p14:modId xmlns:p14="http://schemas.microsoft.com/office/powerpoint/2010/main" xmlns="" val="3312582706"/>
              </p:ext>
            </p:extLst>
          </p:nvPr>
        </p:nvGraphicFramePr>
        <p:xfrm>
          <a:off x="6970698" y="3672710"/>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68" name="Table 52">
            <a:extLst>
              <a:ext uri="{FF2B5EF4-FFF2-40B4-BE49-F238E27FC236}">
                <a16:creationId xmlns:a16="http://schemas.microsoft.com/office/drawing/2014/main" xmlns="" id="{8475B76C-A177-4F22-B15D-8D1E61A81CC4}"/>
              </a:ext>
            </a:extLst>
          </p:cNvPr>
          <p:cNvGraphicFramePr>
            <a:graphicFrameLocks noGrp="1"/>
          </p:cNvGraphicFramePr>
          <p:nvPr>
            <p:extLst>
              <p:ext uri="{D42A27DB-BD31-4B8C-83A1-F6EECF244321}">
                <p14:modId xmlns:p14="http://schemas.microsoft.com/office/powerpoint/2010/main" xmlns="" val="692483537"/>
              </p:ext>
            </p:extLst>
          </p:nvPr>
        </p:nvGraphicFramePr>
        <p:xfrm>
          <a:off x="6961820" y="416505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70" name="Table 52">
            <a:extLst>
              <a:ext uri="{FF2B5EF4-FFF2-40B4-BE49-F238E27FC236}">
                <a16:creationId xmlns:a16="http://schemas.microsoft.com/office/drawing/2014/main" xmlns="" id="{844A1410-4956-44AB-9232-972086654CAA}"/>
              </a:ext>
            </a:extLst>
          </p:cNvPr>
          <p:cNvGraphicFramePr>
            <a:graphicFrameLocks noGrp="1"/>
          </p:cNvGraphicFramePr>
          <p:nvPr>
            <p:extLst>
              <p:ext uri="{D42A27DB-BD31-4B8C-83A1-F6EECF244321}">
                <p14:modId xmlns:p14="http://schemas.microsoft.com/office/powerpoint/2010/main" xmlns="" val="617337991"/>
              </p:ext>
            </p:extLst>
          </p:nvPr>
        </p:nvGraphicFramePr>
        <p:xfrm>
          <a:off x="7980913" y="4635569"/>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72" name="Table 52">
            <a:extLst>
              <a:ext uri="{FF2B5EF4-FFF2-40B4-BE49-F238E27FC236}">
                <a16:creationId xmlns:a16="http://schemas.microsoft.com/office/drawing/2014/main" xmlns="" id="{C2EE3661-E8BF-4BBC-8A8C-2B5F5CFE8FED}"/>
              </a:ext>
            </a:extLst>
          </p:cNvPr>
          <p:cNvGraphicFramePr>
            <a:graphicFrameLocks noGrp="1"/>
          </p:cNvGraphicFramePr>
          <p:nvPr>
            <p:extLst>
              <p:ext uri="{D42A27DB-BD31-4B8C-83A1-F6EECF244321}">
                <p14:modId xmlns:p14="http://schemas.microsoft.com/office/powerpoint/2010/main" xmlns="" val="3351522931"/>
              </p:ext>
            </p:extLst>
          </p:nvPr>
        </p:nvGraphicFramePr>
        <p:xfrm>
          <a:off x="6961820" y="6233193"/>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74" name="Table 52">
            <a:extLst>
              <a:ext uri="{FF2B5EF4-FFF2-40B4-BE49-F238E27FC236}">
                <a16:creationId xmlns:a16="http://schemas.microsoft.com/office/drawing/2014/main" xmlns="" id="{10F0466F-1744-424A-9190-2B1EFAC58748}"/>
              </a:ext>
            </a:extLst>
          </p:cNvPr>
          <p:cNvGraphicFramePr>
            <a:graphicFrameLocks noGrp="1"/>
          </p:cNvGraphicFramePr>
          <p:nvPr>
            <p:extLst>
              <p:ext uri="{D42A27DB-BD31-4B8C-83A1-F6EECF244321}">
                <p14:modId xmlns:p14="http://schemas.microsoft.com/office/powerpoint/2010/main" xmlns="" val="281251490"/>
              </p:ext>
            </p:extLst>
          </p:nvPr>
        </p:nvGraphicFramePr>
        <p:xfrm>
          <a:off x="6970698" y="5737632"/>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76" name="Table 52">
            <a:extLst>
              <a:ext uri="{FF2B5EF4-FFF2-40B4-BE49-F238E27FC236}">
                <a16:creationId xmlns:a16="http://schemas.microsoft.com/office/drawing/2014/main" xmlns="" id="{166625F2-38E3-4CBB-8F98-D0CBB16DFF2B}"/>
              </a:ext>
            </a:extLst>
          </p:cNvPr>
          <p:cNvGraphicFramePr>
            <a:graphicFrameLocks noGrp="1"/>
          </p:cNvGraphicFramePr>
          <p:nvPr>
            <p:extLst>
              <p:ext uri="{D42A27DB-BD31-4B8C-83A1-F6EECF244321}">
                <p14:modId xmlns:p14="http://schemas.microsoft.com/office/powerpoint/2010/main" xmlns="" val="1335360191"/>
              </p:ext>
            </p:extLst>
          </p:nvPr>
        </p:nvGraphicFramePr>
        <p:xfrm>
          <a:off x="6970698" y="5187601"/>
          <a:ext cx="601954" cy="365760"/>
        </p:xfrm>
        <a:graphic>
          <a:graphicData uri="http://schemas.openxmlformats.org/drawingml/2006/table">
            <a:tbl>
              <a:tblPr firstRow="1" bandRow="1">
                <a:tableStyleId>{306799F8-075E-4A3A-A7F6-7FBC6576F1A4}</a:tableStyleId>
              </a:tblPr>
              <a:tblGrid>
                <a:gridCol w="300977">
                  <a:extLst>
                    <a:ext uri="{9D8B030D-6E8A-4147-A177-3AD203B41FA5}">
                      <a16:colId xmlns:a16="http://schemas.microsoft.com/office/drawing/2014/main" xmlns="" val="664881792"/>
                    </a:ext>
                  </a:extLst>
                </a:gridCol>
                <a:gridCol w="300977">
                  <a:extLst>
                    <a:ext uri="{9D8B030D-6E8A-4147-A177-3AD203B41FA5}">
                      <a16:colId xmlns:a16="http://schemas.microsoft.com/office/drawing/2014/main" xmlns="" val="1740826771"/>
                    </a:ext>
                  </a:extLst>
                </a:gridCol>
              </a:tblGrid>
              <a:tr h="275521">
                <a:tc>
                  <a:txBody>
                    <a:bodyPr/>
                    <a:lstStyle/>
                    <a:p>
                      <a:r>
                        <a:rPr lang="en-IN"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graphicFrame>
        <p:nvGraphicFramePr>
          <p:cNvPr id="78" name="Table 52">
            <a:extLst>
              <a:ext uri="{FF2B5EF4-FFF2-40B4-BE49-F238E27FC236}">
                <a16:creationId xmlns:a16="http://schemas.microsoft.com/office/drawing/2014/main" xmlns="" id="{DDC01CD0-15F0-4BD2-83D0-9BFFF1DD4AE9}"/>
              </a:ext>
            </a:extLst>
          </p:cNvPr>
          <p:cNvGraphicFramePr>
            <a:graphicFrameLocks noGrp="1"/>
          </p:cNvGraphicFramePr>
          <p:nvPr>
            <p:extLst>
              <p:ext uri="{D42A27DB-BD31-4B8C-83A1-F6EECF244321}">
                <p14:modId xmlns:p14="http://schemas.microsoft.com/office/powerpoint/2010/main" xmlns="" val="2514066562"/>
              </p:ext>
            </p:extLst>
          </p:nvPr>
        </p:nvGraphicFramePr>
        <p:xfrm>
          <a:off x="6970698" y="4622946"/>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cxnSp>
        <p:nvCxnSpPr>
          <p:cNvPr id="80" name="Straight Arrow Connector 79">
            <a:extLst>
              <a:ext uri="{FF2B5EF4-FFF2-40B4-BE49-F238E27FC236}">
                <a16:creationId xmlns:a16="http://schemas.microsoft.com/office/drawing/2014/main" xmlns="" id="{587E8ABA-914A-41FF-9543-6B56C04C3C46}"/>
              </a:ext>
            </a:extLst>
          </p:cNvPr>
          <p:cNvCxnSpPr>
            <a:cxnSpLocks/>
            <a:stCxn id="52" idx="3"/>
            <a:endCxn id="54" idx="1"/>
          </p:cNvCxnSpPr>
          <p:nvPr/>
        </p:nvCxnSpPr>
        <p:spPr>
          <a:xfrm flipV="1">
            <a:off x="7588188" y="275703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xmlns="" id="{CB413078-E2D8-43BC-943B-F207A24957F1}"/>
              </a:ext>
            </a:extLst>
          </p:cNvPr>
          <p:cNvCxnSpPr>
            <a:cxnSpLocks/>
          </p:cNvCxnSpPr>
          <p:nvPr/>
        </p:nvCxnSpPr>
        <p:spPr>
          <a:xfrm flipV="1">
            <a:off x="7588188" y="3342947"/>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xmlns="" id="{866646B7-C000-4C3F-B866-FDE2C85AF224}"/>
              </a:ext>
            </a:extLst>
          </p:cNvPr>
          <p:cNvCxnSpPr>
            <a:cxnSpLocks/>
          </p:cNvCxnSpPr>
          <p:nvPr/>
        </p:nvCxnSpPr>
        <p:spPr>
          <a:xfrm flipV="1">
            <a:off x="7616794" y="3867359"/>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xmlns="" id="{D08A5C45-3F9A-46DF-8D34-FC2BD103A81E}"/>
              </a:ext>
            </a:extLst>
          </p:cNvPr>
          <p:cNvCxnSpPr>
            <a:cxnSpLocks/>
          </p:cNvCxnSpPr>
          <p:nvPr/>
        </p:nvCxnSpPr>
        <p:spPr>
          <a:xfrm flipV="1">
            <a:off x="7599778" y="432921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xmlns="" id="{65A3AF6B-69D7-49AA-A594-00E498CADB97}"/>
              </a:ext>
            </a:extLst>
          </p:cNvPr>
          <p:cNvCxnSpPr>
            <a:cxnSpLocks/>
          </p:cNvCxnSpPr>
          <p:nvPr/>
        </p:nvCxnSpPr>
        <p:spPr>
          <a:xfrm flipV="1">
            <a:off x="8519356" y="435083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xmlns="" id="{84F1849F-5751-4509-9EC7-1B8A8E922953}"/>
              </a:ext>
            </a:extLst>
          </p:cNvPr>
          <p:cNvCxnSpPr>
            <a:cxnSpLocks/>
          </p:cNvCxnSpPr>
          <p:nvPr/>
        </p:nvCxnSpPr>
        <p:spPr>
          <a:xfrm flipV="1">
            <a:off x="7652192" y="4830702"/>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8" name="Table 52">
            <a:extLst>
              <a:ext uri="{FF2B5EF4-FFF2-40B4-BE49-F238E27FC236}">
                <a16:creationId xmlns:a16="http://schemas.microsoft.com/office/drawing/2014/main" xmlns="" id="{11D112E0-43F4-4E13-BA20-368997E37D44}"/>
              </a:ext>
            </a:extLst>
          </p:cNvPr>
          <p:cNvGraphicFramePr>
            <a:graphicFrameLocks noGrp="1"/>
          </p:cNvGraphicFramePr>
          <p:nvPr>
            <p:extLst>
              <p:ext uri="{D42A27DB-BD31-4B8C-83A1-F6EECF244321}">
                <p14:modId xmlns:p14="http://schemas.microsoft.com/office/powerpoint/2010/main" xmlns="" val="432145659"/>
              </p:ext>
            </p:extLst>
          </p:nvPr>
        </p:nvGraphicFramePr>
        <p:xfrm>
          <a:off x="8852640" y="3168583"/>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xmlns="" val="664881792"/>
                    </a:ext>
                  </a:extLst>
                </a:gridCol>
                <a:gridCol w="327857">
                  <a:extLst>
                    <a:ext uri="{9D8B030D-6E8A-4147-A177-3AD203B41FA5}">
                      <a16:colId xmlns:a16="http://schemas.microsoft.com/office/drawing/2014/main" xmlns=""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06205275"/>
                  </a:ext>
                </a:extLst>
              </a:tr>
            </a:tbl>
          </a:graphicData>
        </a:graphic>
      </p:graphicFrame>
      <p:cxnSp>
        <p:nvCxnSpPr>
          <p:cNvPr id="89" name="Straight Arrow Connector 88">
            <a:extLst>
              <a:ext uri="{FF2B5EF4-FFF2-40B4-BE49-F238E27FC236}">
                <a16:creationId xmlns:a16="http://schemas.microsoft.com/office/drawing/2014/main" xmlns="" id="{565EC162-0515-4A69-8AD5-7A141E63F48C}"/>
              </a:ext>
            </a:extLst>
          </p:cNvPr>
          <p:cNvCxnSpPr>
            <a:cxnSpLocks/>
          </p:cNvCxnSpPr>
          <p:nvPr/>
        </p:nvCxnSpPr>
        <p:spPr>
          <a:xfrm flipV="1">
            <a:off x="8563499" y="3353897"/>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2344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6BC97C6-948B-4AE5-92F6-F1572B81EE1B}"/>
              </a:ext>
            </a:extLst>
          </p:cNvPr>
          <p:cNvPicPr>
            <a:picLocks noChangeAspect="1"/>
          </p:cNvPicPr>
          <p:nvPr/>
        </p:nvPicPr>
        <p:blipFill>
          <a:blip r:embed="rId2"/>
          <a:stretch>
            <a:fillRect/>
          </a:stretch>
        </p:blipFill>
        <p:spPr>
          <a:xfrm>
            <a:off x="1819922" y="1107490"/>
            <a:ext cx="8886548" cy="4643020"/>
          </a:xfrm>
          <a:prstGeom prst="rect">
            <a:avLst/>
          </a:prstGeom>
        </p:spPr>
      </p:pic>
      <p:pic>
        <p:nvPicPr>
          <p:cNvPr id="5" name="Picture 4">
            <a:extLst>
              <a:ext uri="{FF2B5EF4-FFF2-40B4-BE49-F238E27FC236}">
                <a16:creationId xmlns:a16="http://schemas.microsoft.com/office/drawing/2014/main" xmlns="" id="{9EEB73A4-3631-45EB-8914-F3FECCAC64E1}"/>
              </a:ext>
            </a:extLst>
          </p:cNvPr>
          <p:cNvPicPr>
            <a:picLocks noChangeAspect="1"/>
          </p:cNvPicPr>
          <p:nvPr/>
        </p:nvPicPr>
        <p:blipFill>
          <a:blip r:embed="rId3" cstate="print"/>
          <a:stretch>
            <a:fillRect/>
          </a:stretch>
        </p:blipFill>
        <p:spPr>
          <a:xfrm>
            <a:off x="0" y="6116216"/>
            <a:ext cx="875754" cy="707886"/>
          </a:xfrm>
          <a:prstGeom prst="rect">
            <a:avLst/>
          </a:prstGeom>
        </p:spPr>
      </p:pic>
      <p:sp>
        <p:nvSpPr>
          <p:cNvPr id="7" name="TextBox 6">
            <a:extLst>
              <a:ext uri="{FF2B5EF4-FFF2-40B4-BE49-F238E27FC236}">
                <a16:creationId xmlns:a16="http://schemas.microsoft.com/office/drawing/2014/main" xmlns="" id="{D7F79A07-4A83-4A99-B7BA-508203F93C3B}"/>
              </a:ext>
            </a:extLst>
          </p:cNvPr>
          <p:cNvSpPr txBox="1"/>
          <p:nvPr/>
        </p:nvSpPr>
        <p:spPr>
          <a:xfrm>
            <a:off x="2749398" y="311010"/>
            <a:ext cx="6693204"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SCSA1304</a:t>
            </a:r>
          </a:p>
          <a:p>
            <a:pPr algn="ctr"/>
            <a:r>
              <a:rPr lang="en-IN" sz="2000" b="1" dirty="0">
                <a:latin typeface="Times New Roman" panose="02020603050405020304" pitchFamily="18" charset="0"/>
                <a:cs typeface="Times New Roman" panose="02020603050405020304" pitchFamily="18" charset="0"/>
              </a:rPr>
              <a:t>ADVANCED DATA STRUCTURES</a:t>
            </a:r>
          </a:p>
        </p:txBody>
      </p:sp>
    </p:spTree>
    <p:extLst>
      <p:ext uri="{BB962C8B-B14F-4D97-AF65-F5344CB8AC3E}">
        <p14:creationId xmlns:p14="http://schemas.microsoft.com/office/powerpoint/2010/main" xmlns="" val="4088378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9483BDE-3B63-499F-B18B-0E107858E199}"/>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24D03F30-8169-4756-8A03-BFFAADB253C4}"/>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pic>
        <p:nvPicPr>
          <p:cNvPr id="7" name="Picture 6">
            <a:extLst>
              <a:ext uri="{FF2B5EF4-FFF2-40B4-BE49-F238E27FC236}">
                <a16:creationId xmlns:a16="http://schemas.microsoft.com/office/drawing/2014/main" xmlns="" id="{CADF4A9C-3AA8-4D54-BE2E-459E70A60317}"/>
              </a:ext>
            </a:extLst>
          </p:cNvPr>
          <p:cNvPicPr>
            <a:picLocks noChangeAspect="1"/>
          </p:cNvPicPr>
          <p:nvPr/>
        </p:nvPicPr>
        <p:blipFill>
          <a:blip r:embed="rId3"/>
          <a:stretch>
            <a:fillRect/>
          </a:stretch>
        </p:blipFill>
        <p:spPr>
          <a:xfrm>
            <a:off x="1354732" y="1450575"/>
            <a:ext cx="5966977" cy="1684166"/>
          </a:xfrm>
          <a:prstGeom prst="rect">
            <a:avLst/>
          </a:prstGeom>
        </p:spPr>
      </p:pic>
      <p:pic>
        <p:nvPicPr>
          <p:cNvPr id="9" name="Picture 8">
            <a:extLst>
              <a:ext uri="{FF2B5EF4-FFF2-40B4-BE49-F238E27FC236}">
                <a16:creationId xmlns:a16="http://schemas.microsoft.com/office/drawing/2014/main" xmlns="" id="{54D7CBD1-9B13-4EC0-B7A3-E155C7C3D8CF}"/>
              </a:ext>
            </a:extLst>
          </p:cNvPr>
          <p:cNvPicPr>
            <a:picLocks noChangeAspect="1"/>
          </p:cNvPicPr>
          <p:nvPr/>
        </p:nvPicPr>
        <p:blipFill>
          <a:blip r:embed="rId4"/>
          <a:stretch>
            <a:fillRect/>
          </a:stretch>
        </p:blipFill>
        <p:spPr>
          <a:xfrm>
            <a:off x="1316628" y="3464157"/>
            <a:ext cx="6043184" cy="1943268"/>
          </a:xfrm>
          <a:prstGeom prst="rect">
            <a:avLst/>
          </a:prstGeom>
        </p:spPr>
      </p:pic>
      <p:sp>
        <p:nvSpPr>
          <p:cNvPr id="10" name="TextBox 9">
            <a:extLst>
              <a:ext uri="{FF2B5EF4-FFF2-40B4-BE49-F238E27FC236}">
                <a16:creationId xmlns:a16="http://schemas.microsoft.com/office/drawing/2014/main" xmlns="" id="{7B5B0937-B387-42ED-85AC-7048559C1724}"/>
              </a:ext>
            </a:extLst>
          </p:cNvPr>
          <p:cNvSpPr txBox="1"/>
          <p:nvPr/>
        </p:nvSpPr>
        <p:spPr>
          <a:xfrm>
            <a:off x="7661429" y="2032996"/>
            <a:ext cx="4128116" cy="3416320"/>
          </a:xfrm>
          <a:prstGeom prst="rect">
            <a:avLst/>
          </a:prstGeom>
          <a:solidFill>
            <a:srgbClr val="CCFF99"/>
          </a:solidFill>
        </p:spPr>
        <p:txBody>
          <a:bodyPr wrap="square" rtlCol="0">
            <a:spAutoFit/>
          </a:bodyPr>
          <a:lstStyle/>
          <a:p>
            <a:r>
              <a:rPr lang="en-IN" b="1" dirty="0">
                <a:latin typeface="Times New Roman" panose="02020603050405020304" pitchFamily="18" charset="0"/>
                <a:cs typeface="Times New Roman" panose="02020603050405020304" pitchFamily="18" charset="0"/>
              </a:rPr>
              <a:t>Advantages:</a:t>
            </a:r>
          </a:p>
          <a:p>
            <a:endParaRPr lang="en-I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list </a:t>
            </a:r>
            <a:r>
              <a:rPr lang="en-US" b="1" dirty="0">
                <a:solidFill>
                  <a:srgbClr val="000000"/>
                </a:solidFill>
                <a:effectLst/>
                <a:latin typeface="Times New Roman" panose="02020603050405020304" pitchFamily="18" charset="0"/>
                <a:cs typeface="Times New Roman" panose="02020603050405020304" pitchFamily="18" charset="0"/>
              </a:rPr>
              <a:t>saves lot of space</a:t>
            </a:r>
            <a:r>
              <a:rPr lang="en-US" b="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E</a:t>
            </a:r>
            <a:r>
              <a:rPr lang="en-US" b="0" dirty="0">
                <a:solidFill>
                  <a:srgbClr val="000000"/>
                </a:solidFill>
                <a:effectLst/>
                <a:latin typeface="Times New Roman" panose="02020603050405020304" pitchFamily="18" charset="0"/>
                <a:cs typeface="Times New Roman" panose="02020603050405020304" pitchFamily="18" charset="0"/>
              </a:rPr>
              <a:t>asily </a:t>
            </a:r>
            <a:r>
              <a:rPr lang="en-US" b="1" dirty="0">
                <a:solidFill>
                  <a:srgbClr val="000000"/>
                </a:solidFill>
                <a:effectLst/>
                <a:latin typeface="Times New Roman" panose="02020603050405020304" pitchFamily="18" charset="0"/>
                <a:cs typeface="Times New Roman" panose="02020603050405020304" pitchFamily="18" charset="0"/>
              </a:rPr>
              <a:t>insert or delete</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Disadvantages:</a:t>
            </a:r>
          </a:p>
          <a:p>
            <a:endParaRPr lang="en-I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The adjacency list allows testing whether two vertices are adjacent to each other but it is slower to support this operation.</a:t>
            </a:r>
          </a:p>
          <a:p>
            <a:r>
              <a:rPr lang="en-US" dirty="0"/>
              <a:t/>
            </a:r>
            <a:br>
              <a:rPr lang="en-US" dirty="0"/>
            </a:b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044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B2E3061-17C9-4E50-BBBF-3708E4E5E8B6}"/>
              </a:ext>
            </a:extLst>
          </p:cNvPr>
          <p:cNvPicPr>
            <a:picLocks noChangeAspect="1"/>
          </p:cNvPicPr>
          <p:nvPr/>
        </p:nvPicPr>
        <p:blipFill>
          <a:blip r:embed="rId2" cstate="print"/>
          <a:stretch>
            <a:fillRect/>
          </a:stretch>
        </p:blipFill>
        <p:spPr>
          <a:xfrm>
            <a:off x="0" y="6150114"/>
            <a:ext cx="875754" cy="707886"/>
          </a:xfrm>
          <a:prstGeom prst="rect">
            <a:avLst/>
          </a:prstGeom>
        </p:spPr>
      </p:pic>
      <p:sp>
        <p:nvSpPr>
          <p:cNvPr id="5" name="TextBox 4">
            <a:extLst>
              <a:ext uri="{FF2B5EF4-FFF2-40B4-BE49-F238E27FC236}">
                <a16:creationId xmlns:a16="http://schemas.microsoft.com/office/drawing/2014/main" xmlns="" id="{7E9CD871-FEF8-401C-BF9B-8446412CFE94}"/>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(Recall – UNIT 1) BREADTH FIRST SEARCH AND DEPTH FIRST SEARCH IN BINARY TREE</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B483ED71-2A2F-4A58-93C2-80B7C964E00A}"/>
              </a:ext>
            </a:extLst>
          </p:cNvPr>
          <p:cNvSpPr txBox="1"/>
          <p:nvPr/>
        </p:nvSpPr>
        <p:spPr>
          <a:xfrm>
            <a:off x="437877" y="1518999"/>
            <a:ext cx="11120849" cy="3970318"/>
          </a:xfrm>
          <a:prstGeom prst="rect">
            <a:avLst/>
          </a:prstGeom>
          <a:solidFill>
            <a:srgbClr val="CCFFCC"/>
          </a:solidFill>
        </p:spPr>
        <p:txBody>
          <a:bodyPr wrap="square" rtlCol="0">
            <a:spAutoFit/>
          </a:bodyPr>
          <a:lstStyle/>
          <a:p>
            <a:pPr algn="l" fontAlgn="base"/>
            <a:r>
              <a:rPr lang="en-US" b="1" i="0" dirty="0">
                <a:effectLst/>
                <a:latin typeface="Times New Roman" panose="02020603050405020304" pitchFamily="18" charset="0"/>
                <a:cs typeface="Times New Roman" panose="02020603050405020304" pitchFamily="18" charset="0"/>
              </a:rPr>
              <a:t>A Tree is typically traversed in two ways:</a:t>
            </a:r>
          </a:p>
          <a:p>
            <a:pPr algn="l" fontAlgn="base"/>
            <a:endParaRPr lang="en-US" b="1"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Breadth First Traversal (Or Level Order Traversal)</a:t>
            </a:r>
          </a:p>
          <a:p>
            <a:pPr algn="l" fontAlgn="base"/>
            <a:endParaRPr lang="en-US" b="1"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Depth First Traversals</a:t>
            </a:r>
          </a:p>
          <a:p>
            <a:pPr algn="l" fontAlgn="base"/>
            <a:endParaRPr lang="en-US" b="1" i="0" dirty="0">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US" b="1" i="0" dirty="0" err="1">
                <a:effectLst/>
                <a:latin typeface="Times New Roman" panose="02020603050405020304" pitchFamily="18" charset="0"/>
                <a:cs typeface="Times New Roman" panose="02020603050405020304" pitchFamily="18" charset="0"/>
              </a:rPr>
              <a:t>Inorder</a:t>
            </a:r>
            <a:r>
              <a:rPr lang="en-US" b="1" i="0" dirty="0">
                <a:effectLst/>
                <a:latin typeface="Times New Roman" panose="02020603050405020304" pitchFamily="18" charset="0"/>
                <a:cs typeface="Times New Roman" panose="02020603050405020304" pitchFamily="18" charset="0"/>
              </a:rPr>
              <a:t> Traversal (Left-Root-Right)</a:t>
            </a:r>
          </a:p>
          <a:p>
            <a:pPr marL="742950" lvl="1" indent="-285750" algn="l" fontAlgn="base">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Preorder Traversal (Root-Left-Right)</a:t>
            </a:r>
          </a:p>
          <a:p>
            <a:pPr marL="742950" lvl="1" indent="-285750" algn="l" fontAlgn="base">
              <a:buFont typeface="Arial" panose="020B0604020202020204" pitchFamily="34" charset="0"/>
              <a:buChar char="•"/>
            </a:pPr>
            <a:r>
              <a:rPr lang="en-US" b="1" i="0" dirty="0" err="1">
                <a:effectLst/>
                <a:latin typeface="Times New Roman" panose="02020603050405020304" pitchFamily="18" charset="0"/>
                <a:cs typeface="Times New Roman" panose="02020603050405020304" pitchFamily="18" charset="0"/>
              </a:rPr>
              <a:t>Postorder</a:t>
            </a:r>
            <a:r>
              <a:rPr lang="en-US" b="1" i="0" dirty="0">
                <a:effectLst/>
                <a:latin typeface="Times New Roman" panose="02020603050405020304" pitchFamily="18" charset="0"/>
                <a:cs typeface="Times New Roman" panose="02020603050405020304" pitchFamily="18" charset="0"/>
              </a:rPr>
              <a:t> Traversal (Left-Right-Root)</a:t>
            </a:r>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xmlns="" id="{DFC28919-AD86-4031-BF65-C9C425A6D1F8}"/>
              </a:ext>
            </a:extLst>
          </p:cNvPr>
          <p:cNvPicPr>
            <a:picLocks noChangeAspect="1"/>
          </p:cNvPicPr>
          <p:nvPr/>
        </p:nvPicPr>
        <p:blipFill>
          <a:blip r:embed="rId3"/>
          <a:stretch>
            <a:fillRect/>
          </a:stretch>
        </p:blipFill>
        <p:spPr>
          <a:xfrm>
            <a:off x="5998301" y="1797455"/>
            <a:ext cx="5346366" cy="3413406"/>
          </a:xfrm>
          <a:prstGeom prst="rect">
            <a:avLst/>
          </a:prstGeom>
        </p:spPr>
      </p:pic>
    </p:spTree>
    <p:extLst>
      <p:ext uri="{BB962C8B-B14F-4D97-AF65-F5344CB8AC3E}">
        <p14:creationId xmlns:p14="http://schemas.microsoft.com/office/powerpoint/2010/main" xmlns="" val="235031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B615228-B91F-418C-8D2B-022C253458CE}"/>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16DBB361-85F2-4BBD-9ABA-5A93FA7042EC}"/>
              </a:ext>
            </a:extLst>
          </p:cNvPr>
          <p:cNvSpPr txBox="1"/>
          <p:nvPr/>
        </p:nvSpPr>
        <p:spPr>
          <a:xfrm>
            <a:off x="683581" y="1251751"/>
            <a:ext cx="10759736" cy="2308324"/>
          </a:xfrm>
          <a:prstGeom prst="rect">
            <a:avLst/>
          </a:prstGeom>
          <a:noFill/>
        </p:spPr>
        <p:txBody>
          <a:bodyPr wrap="square" rtlCol="0">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Graph traversal is a technique used for a </a:t>
            </a:r>
            <a:r>
              <a:rPr lang="en-US" b="1" i="0" dirty="0">
                <a:solidFill>
                  <a:srgbClr val="333333"/>
                </a:solidFill>
                <a:effectLst/>
                <a:latin typeface="Times New Roman" panose="02020603050405020304" pitchFamily="18" charset="0"/>
                <a:cs typeface="Times New Roman" panose="02020603050405020304" pitchFamily="18" charset="0"/>
              </a:rPr>
              <a:t>searching vertex in a graph</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The graph traversal is also used to </a:t>
            </a:r>
            <a:r>
              <a:rPr lang="en-US" b="1" i="0" dirty="0">
                <a:solidFill>
                  <a:srgbClr val="333333"/>
                </a:solidFill>
                <a:effectLst/>
                <a:latin typeface="Times New Roman" panose="02020603050405020304" pitchFamily="18" charset="0"/>
                <a:cs typeface="Times New Roman" panose="02020603050405020304" pitchFamily="18" charset="0"/>
              </a:rPr>
              <a:t>decide the order of vertices is visited in the search process</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A graph traversal </a:t>
            </a:r>
            <a:r>
              <a:rPr lang="en-US" b="1" i="0" dirty="0">
                <a:solidFill>
                  <a:srgbClr val="333333"/>
                </a:solidFill>
                <a:effectLst/>
                <a:latin typeface="Times New Roman" panose="02020603050405020304" pitchFamily="18" charset="0"/>
                <a:cs typeface="Times New Roman" panose="02020603050405020304" pitchFamily="18" charset="0"/>
              </a:rPr>
              <a:t>finds the edges</a:t>
            </a:r>
            <a:r>
              <a:rPr lang="en-US" b="0" i="0" dirty="0">
                <a:solidFill>
                  <a:srgbClr val="333333"/>
                </a:solidFill>
                <a:effectLst/>
                <a:latin typeface="Times New Roman" panose="02020603050405020304" pitchFamily="18" charset="0"/>
                <a:cs typeface="Times New Roman" panose="02020603050405020304" pitchFamily="18" charset="0"/>
              </a:rPr>
              <a:t> to be used in the search process </a:t>
            </a:r>
            <a:r>
              <a:rPr lang="en-US" b="1" i="0" dirty="0">
                <a:solidFill>
                  <a:srgbClr val="333333"/>
                </a:solidFill>
                <a:effectLst/>
                <a:latin typeface="Times New Roman" panose="02020603050405020304" pitchFamily="18" charset="0"/>
                <a:cs typeface="Times New Roman" panose="02020603050405020304" pitchFamily="18" charset="0"/>
              </a:rPr>
              <a:t>without creating loops</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There are two graph traversal techniques and they are as follows,</a:t>
            </a:r>
          </a:p>
          <a:p>
            <a:pPr algn="just">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DFS (Depth First Search)</a:t>
            </a:r>
          </a:p>
          <a:p>
            <a:pPr algn="just">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BFS (Breadth First Search)</a:t>
            </a:r>
          </a:p>
          <a:p>
            <a:endParaRPr lang="en-IN"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xmlns="" id="{AE8D1F80-3F27-4F5F-BDB5-99EA4A98B3FF}"/>
              </a:ext>
            </a:extLst>
          </p:cNvPr>
          <p:cNvGraphicFramePr>
            <a:graphicFrameLocks noGrp="1"/>
          </p:cNvGraphicFramePr>
          <p:nvPr>
            <p:extLst>
              <p:ext uri="{D42A27DB-BD31-4B8C-83A1-F6EECF244321}">
                <p14:modId xmlns:p14="http://schemas.microsoft.com/office/powerpoint/2010/main" xmlns="" val="2667024377"/>
              </p:ext>
            </p:extLst>
          </p:nvPr>
        </p:nvGraphicFramePr>
        <p:xfrm>
          <a:off x="885671" y="3236729"/>
          <a:ext cx="8128000" cy="366776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xmlns="" val="3412033959"/>
                    </a:ext>
                  </a:extLst>
                </a:gridCol>
                <a:gridCol w="4064000">
                  <a:extLst>
                    <a:ext uri="{9D8B030D-6E8A-4147-A177-3AD203B41FA5}">
                      <a16:colId xmlns:a16="http://schemas.microsoft.com/office/drawing/2014/main" xmlns="" val="332541468"/>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Depth First Search</a:t>
                      </a:r>
                    </a:p>
                  </a:txBody>
                  <a:tcPr/>
                </a:tc>
                <a:tc>
                  <a:txBody>
                    <a:bodyPr/>
                    <a:lstStyle/>
                    <a:p>
                      <a:pPr algn="ctr"/>
                      <a:r>
                        <a:rPr lang="en-IN" dirty="0">
                          <a:latin typeface="Times New Roman" panose="02020603050405020304" pitchFamily="18" charset="0"/>
                          <a:cs typeface="Times New Roman" panose="02020603050405020304" pitchFamily="18" charset="0"/>
                        </a:rPr>
                        <a:t>Breadth First Search</a:t>
                      </a:r>
                    </a:p>
                  </a:txBody>
                  <a:tcPr/>
                </a:tc>
                <a:extLst>
                  <a:ext uri="{0D108BD9-81ED-4DB2-BD59-A6C34878D82A}">
                    <a16:rowId xmlns:a16="http://schemas.microsoft.com/office/drawing/2014/main" xmlns="" val="3475881502"/>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Start from any node. Explore that node. Repeat for all the node.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Any one as a starting node. Any order can visit.</a:t>
                      </a:r>
                    </a:p>
                  </a:txBody>
                  <a:tcPr/>
                </a:tc>
                <a:extLst>
                  <a:ext uri="{0D108BD9-81ED-4DB2-BD59-A6C34878D82A}">
                    <a16:rowId xmlns:a16="http://schemas.microsoft.com/office/drawing/2014/main" xmlns="" val="2140379397"/>
                  </a:ext>
                </a:extLst>
              </a:tr>
              <a:tr h="370840">
                <a:tc>
                  <a:txBody>
                    <a:bodyPr/>
                    <a:lstStyle/>
                    <a:p>
                      <a:r>
                        <a:rPr lang="en-IN" dirty="0">
                          <a:latin typeface="Times New Roman" panose="02020603050405020304" pitchFamily="18" charset="0"/>
                          <a:cs typeface="Times New Roman" panose="02020603050405020304" pitchFamily="18" charset="0"/>
                        </a:rPr>
                        <a:t>Ex: 1,2,3,6,7,4,5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Ex: 1,2,4,5,7,3,6</a:t>
                      </a:r>
                    </a:p>
                  </a:txBody>
                  <a:tcPr/>
                </a:tc>
                <a:extLst>
                  <a:ext uri="{0D108BD9-81ED-4DB2-BD59-A6C34878D82A}">
                    <a16:rowId xmlns:a16="http://schemas.microsoft.com/office/drawing/2014/main" xmlns="" val="3753762386"/>
                  </a:ext>
                </a:extLst>
              </a:tr>
              <a:tr h="370840">
                <a:tc>
                  <a: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11424243"/>
                  </a:ext>
                </a:extLst>
              </a:tr>
            </a:tbl>
          </a:graphicData>
        </a:graphic>
      </p:graphicFrame>
      <p:grpSp>
        <p:nvGrpSpPr>
          <p:cNvPr id="55" name="Group 54">
            <a:extLst>
              <a:ext uri="{FF2B5EF4-FFF2-40B4-BE49-F238E27FC236}">
                <a16:creationId xmlns:a16="http://schemas.microsoft.com/office/drawing/2014/main" xmlns="" id="{E3D49F41-9608-4E61-BCB1-4312E193FD8B}"/>
              </a:ext>
            </a:extLst>
          </p:cNvPr>
          <p:cNvGrpSpPr/>
          <p:nvPr/>
        </p:nvGrpSpPr>
        <p:grpSpPr>
          <a:xfrm>
            <a:off x="9215761" y="4238420"/>
            <a:ext cx="2813482" cy="1122272"/>
            <a:chOff x="3577701" y="4923422"/>
            <a:chExt cx="3198182" cy="1122272"/>
          </a:xfrm>
        </p:grpSpPr>
        <p:sp>
          <p:nvSpPr>
            <p:cNvPr id="8" name="Oval 7">
              <a:extLst>
                <a:ext uri="{FF2B5EF4-FFF2-40B4-BE49-F238E27FC236}">
                  <a16:creationId xmlns:a16="http://schemas.microsoft.com/office/drawing/2014/main" xmlns="" id="{5F445C14-1A3C-44E3-B4B6-20F931E9F389}"/>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0" name="Oval 9">
              <a:extLst>
                <a:ext uri="{FF2B5EF4-FFF2-40B4-BE49-F238E27FC236}">
                  <a16:creationId xmlns:a16="http://schemas.microsoft.com/office/drawing/2014/main" xmlns="" id="{DB106DEB-992C-4070-92DD-833EF2FF4B59}"/>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2" name="Oval 11">
              <a:extLst>
                <a:ext uri="{FF2B5EF4-FFF2-40B4-BE49-F238E27FC236}">
                  <a16:creationId xmlns:a16="http://schemas.microsoft.com/office/drawing/2014/main" xmlns="" id="{274F7CF3-3911-456B-80EB-9145AD0062FB}"/>
                </a:ext>
              </a:extLst>
            </p:cNvPr>
            <p:cNvSpPr/>
            <p:nvPr/>
          </p:nvSpPr>
          <p:spPr>
            <a:xfrm>
              <a:off x="4063014"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4" name="Oval 13">
              <a:extLst>
                <a:ext uri="{FF2B5EF4-FFF2-40B4-BE49-F238E27FC236}">
                  <a16:creationId xmlns:a16="http://schemas.microsoft.com/office/drawing/2014/main" xmlns="" id="{8FF1ECCC-6B08-4843-9487-2F1C87E5378C}"/>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6" name="Oval 15">
              <a:extLst>
                <a:ext uri="{FF2B5EF4-FFF2-40B4-BE49-F238E27FC236}">
                  <a16:creationId xmlns:a16="http://schemas.microsoft.com/office/drawing/2014/main" xmlns="" id="{AC747ADC-B1FC-4269-900C-DFE577F09A36}"/>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8" name="Oval 17">
              <a:extLst>
                <a:ext uri="{FF2B5EF4-FFF2-40B4-BE49-F238E27FC236}">
                  <a16:creationId xmlns:a16="http://schemas.microsoft.com/office/drawing/2014/main" xmlns="" id="{98F0F5A4-D156-46D1-A845-AC50F4F8759B}"/>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0" name="Oval 19">
              <a:extLst>
                <a:ext uri="{FF2B5EF4-FFF2-40B4-BE49-F238E27FC236}">
                  <a16:creationId xmlns:a16="http://schemas.microsoft.com/office/drawing/2014/main" xmlns="" id="{F5B0DA2B-58A3-4AD3-8E62-E35BA78810FD}"/>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2" name="Straight Connector 21">
              <a:extLst>
                <a:ext uri="{FF2B5EF4-FFF2-40B4-BE49-F238E27FC236}">
                  <a16:creationId xmlns:a16="http://schemas.microsoft.com/office/drawing/2014/main" xmlns="" id="{FDDE9BB7-32B7-41B2-9658-093EE3E25CE8}"/>
                </a:ext>
              </a:extLst>
            </p:cNvPr>
            <p:cNvCxnSpPr>
              <a:stCxn id="12" idx="6"/>
              <a:endCxn id="1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956AF00B-0A5E-48FB-80B5-190B9C50BBF1}"/>
                </a:ext>
              </a:extLst>
            </p:cNvPr>
            <p:cNvCxnSpPr>
              <a:stCxn id="12" idx="1"/>
              <a:endCxn id="8"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xmlns="" id="{18A16643-C427-49BE-BD62-35D17AC918F6}"/>
                </a:ext>
              </a:extLst>
            </p:cNvPr>
            <p:cNvCxnSpPr>
              <a:stCxn id="12" idx="7"/>
              <a:endCxn id="1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xmlns="" id="{0E508B93-6300-4954-AB55-A980CDC2FA58}"/>
                </a:ext>
              </a:extLst>
            </p:cNvPr>
            <p:cNvCxnSpPr>
              <a:stCxn id="14" idx="1"/>
              <a:endCxn id="16"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xmlns="" id="{2AB4B706-FD03-4611-A307-4ECF22192431}"/>
                </a:ext>
              </a:extLst>
            </p:cNvPr>
            <p:cNvCxnSpPr>
              <a:stCxn id="14" idx="7"/>
              <a:endCxn id="1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xmlns="" id="{C6A51ECC-97D2-427F-B446-9D74F0415548}"/>
                </a:ext>
              </a:extLst>
            </p:cNvPr>
            <p:cNvCxnSpPr>
              <a:stCxn id="14" idx="6"/>
              <a:endCxn id="20"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xmlns="" id="{1C3A23F3-8076-44CB-A67F-D0F3C6B415F9}"/>
              </a:ext>
            </a:extLst>
          </p:cNvPr>
          <p:cNvSpPr txBox="1"/>
          <p:nvPr/>
        </p:nvSpPr>
        <p:spPr>
          <a:xfrm>
            <a:off x="7767961" y="2325950"/>
            <a:ext cx="3000653" cy="646331"/>
          </a:xfrm>
          <a:prstGeom prst="rect">
            <a:avLst/>
          </a:prstGeom>
          <a:solidFill>
            <a:srgbClr val="CCFF99"/>
          </a:solid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Visiting a Vertex</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Exploration of Vertex</a:t>
            </a:r>
          </a:p>
        </p:txBody>
      </p:sp>
      <p:grpSp>
        <p:nvGrpSpPr>
          <p:cNvPr id="57" name="Group 56">
            <a:extLst>
              <a:ext uri="{FF2B5EF4-FFF2-40B4-BE49-F238E27FC236}">
                <a16:creationId xmlns:a16="http://schemas.microsoft.com/office/drawing/2014/main" xmlns="" id="{47EFD473-5376-4422-8F0A-48905F935CE4}"/>
              </a:ext>
            </a:extLst>
          </p:cNvPr>
          <p:cNvGrpSpPr/>
          <p:nvPr/>
        </p:nvGrpSpPr>
        <p:grpSpPr>
          <a:xfrm>
            <a:off x="985422" y="4752988"/>
            <a:ext cx="1083076" cy="561136"/>
            <a:chOff x="3577701" y="4923422"/>
            <a:chExt cx="3198182" cy="1122272"/>
          </a:xfrm>
        </p:grpSpPr>
        <p:sp>
          <p:nvSpPr>
            <p:cNvPr id="58" name="Oval 57">
              <a:extLst>
                <a:ext uri="{FF2B5EF4-FFF2-40B4-BE49-F238E27FC236}">
                  <a16:creationId xmlns:a16="http://schemas.microsoft.com/office/drawing/2014/main" xmlns="" id="{F819128A-4A4B-4FC1-928B-39835AEA4714}"/>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59" name="Oval 58">
              <a:extLst>
                <a:ext uri="{FF2B5EF4-FFF2-40B4-BE49-F238E27FC236}">
                  <a16:creationId xmlns:a16="http://schemas.microsoft.com/office/drawing/2014/main" xmlns="" id="{3FE88A7D-99BB-47D2-B0B9-668B3F7F8CA3}"/>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60" name="Oval 59">
              <a:extLst>
                <a:ext uri="{FF2B5EF4-FFF2-40B4-BE49-F238E27FC236}">
                  <a16:creationId xmlns:a16="http://schemas.microsoft.com/office/drawing/2014/main" xmlns="" id="{7A825ACF-2519-493E-A054-40A2BA77D827}"/>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61" name="Oval 60">
              <a:extLst>
                <a:ext uri="{FF2B5EF4-FFF2-40B4-BE49-F238E27FC236}">
                  <a16:creationId xmlns:a16="http://schemas.microsoft.com/office/drawing/2014/main" xmlns="" id="{74147AA7-6B3D-433E-96D2-352BE62F6894}"/>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62" name="Oval 61">
              <a:extLst>
                <a:ext uri="{FF2B5EF4-FFF2-40B4-BE49-F238E27FC236}">
                  <a16:creationId xmlns:a16="http://schemas.microsoft.com/office/drawing/2014/main" xmlns="" id="{8F7DFFC9-FCDE-4BF6-B73D-67AB749521F9}"/>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63" name="Oval 62">
              <a:extLst>
                <a:ext uri="{FF2B5EF4-FFF2-40B4-BE49-F238E27FC236}">
                  <a16:creationId xmlns:a16="http://schemas.microsoft.com/office/drawing/2014/main" xmlns="" id="{F44C1B5F-9F8C-4FEA-A910-03FB8F41C090}"/>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64" name="Oval 63">
              <a:extLst>
                <a:ext uri="{FF2B5EF4-FFF2-40B4-BE49-F238E27FC236}">
                  <a16:creationId xmlns:a16="http://schemas.microsoft.com/office/drawing/2014/main" xmlns="" id="{BDD122CF-2A0C-49E0-B254-25EC3876A848}"/>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65" name="Straight Connector 64">
              <a:extLst>
                <a:ext uri="{FF2B5EF4-FFF2-40B4-BE49-F238E27FC236}">
                  <a16:creationId xmlns:a16="http://schemas.microsoft.com/office/drawing/2014/main" xmlns="" id="{2D74C301-2849-4819-87A5-7F925546C24C}"/>
                </a:ext>
              </a:extLst>
            </p:cNvPr>
            <p:cNvCxnSpPr>
              <a:stCxn id="60" idx="6"/>
              <a:endCxn id="61"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xmlns="" id="{3D612E51-7674-451F-B390-3A95EC20E058}"/>
                </a:ext>
              </a:extLst>
            </p:cNvPr>
            <p:cNvCxnSpPr>
              <a:stCxn id="60" idx="1"/>
              <a:endCxn id="58"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xmlns="" id="{2B2BA1D1-BBC2-4B08-91A9-3B44D3D2B3DB}"/>
                </a:ext>
              </a:extLst>
            </p:cNvPr>
            <p:cNvCxnSpPr>
              <a:stCxn id="60" idx="7"/>
              <a:endCxn id="59"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xmlns="" id="{C2F5C399-ADE9-4CC7-8DC2-8DB495236804}"/>
                </a:ext>
              </a:extLst>
            </p:cNvPr>
            <p:cNvCxnSpPr>
              <a:stCxn id="61" idx="1"/>
              <a:endCxn id="62"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xmlns="" id="{ED9B3F83-861E-4138-BEF5-D4D59CD899A0}"/>
                </a:ext>
              </a:extLst>
            </p:cNvPr>
            <p:cNvCxnSpPr>
              <a:stCxn id="61" idx="7"/>
              <a:endCxn id="63"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xmlns="" id="{16FFB61A-0EEF-47E6-B4CD-7B3500DA1695}"/>
                </a:ext>
              </a:extLst>
            </p:cNvPr>
            <p:cNvCxnSpPr>
              <a:stCxn id="61" idx="6"/>
              <a:endCxn id="64"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xmlns="" id="{6B4D74C3-C2C4-4D29-AD6E-C4892C491403}"/>
              </a:ext>
            </a:extLst>
          </p:cNvPr>
          <p:cNvGrpSpPr/>
          <p:nvPr/>
        </p:nvGrpSpPr>
        <p:grpSpPr>
          <a:xfrm>
            <a:off x="2194447" y="4715161"/>
            <a:ext cx="1083076" cy="561136"/>
            <a:chOff x="3577701" y="4923422"/>
            <a:chExt cx="3198182" cy="1122272"/>
          </a:xfrm>
        </p:grpSpPr>
        <p:sp>
          <p:nvSpPr>
            <p:cNvPr id="75" name="Oval 74">
              <a:extLst>
                <a:ext uri="{FF2B5EF4-FFF2-40B4-BE49-F238E27FC236}">
                  <a16:creationId xmlns:a16="http://schemas.microsoft.com/office/drawing/2014/main" xmlns="" id="{6EA03ACB-68C1-414A-8C34-440584EC3741}"/>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76" name="Oval 75">
              <a:extLst>
                <a:ext uri="{FF2B5EF4-FFF2-40B4-BE49-F238E27FC236}">
                  <a16:creationId xmlns:a16="http://schemas.microsoft.com/office/drawing/2014/main" xmlns="" id="{A7763E58-AC0E-4100-BA69-AED3762DD411}"/>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77" name="Oval 76">
              <a:extLst>
                <a:ext uri="{FF2B5EF4-FFF2-40B4-BE49-F238E27FC236}">
                  <a16:creationId xmlns:a16="http://schemas.microsoft.com/office/drawing/2014/main" xmlns="" id="{4420FC44-10ED-4A08-A8CC-5FA467356C2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78" name="Oval 77">
              <a:extLst>
                <a:ext uri="{FF2B5EF4-FFF2-40B4-BE49-F238E27FC236}">
                  <a16:creationId xmlns:a16="http://schemas.microsoft.com/office/drawing/2014/main" xmlns="" id="{D45E1FF9-F1C3-4ACD-A8B9-BFF9D0D1D28E}"/>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79" name="Oval 78">
              <a:extLst>
                <a:ext uri="{FF2B5EF4-FFF2-40B4-BE49-F238E27FC236}">
                  <a16:creationId xmlns:a16="http://schemas.microsoft.com/office/drawing/2014/main" xmlns="" id="{30D57C7C-E675-46D5-800E-88B48E02364C}"/>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80" name="Oval 79">
              <a:extLst>
                <a:ext uri="{FF2B5EF4-FFF2-40B4-BE49-F238E27FC236}">
                  <a16:creationId xmlns:a16="http://schemas.microsoft.com/office/drawing/2014/main" xmlns="" id="{33A21C21-D88E-4863-8C4C-B7D6196679AF}"/>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81" name="Oval 80">
              <a:extLst>
                <a:ext uri="{FF2B5EF4-FFF2-40B4-BE49-F238E27FC236}">
                  <a16:creationId xmlns:a16="http://schemas.microsoft.com/office/drawing/2014/main" xmlns="" id="{89A9F411-45F8-4B73-822A-31D9D79726C4}"/>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82" name="Straight Connector 81">
              <a:extLst>
                <a:ext uri="{FF2B5EF4-FFF2-40B4-BE49-F238E27FC236}">
                  <a16:creationId xmlns:a16="http://schemas.microsoft.com/office/drawing/2014/main" xmlns="" id="{9C5B73CE-62F5-4E5C-8A5F-D82F2C9A5308}"/>
                </a:ext>
              </a:extLst>
            </p:cNvPr>
            <p:cNvCxnSpPr>
              <a:stCxn id="77" idx="6"/>
              <a:endCxn id="7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xmlns="" id="{C5DE61A9-368B-4206-B553-75B4C3120D13}"/>
                </a:ext>
              </a:extLst>
            </p:cNvPr>
            <p:cNvCxnSpPr>
              <a:stCxn id="77" idx="1"/>
              <a:endCxn id="7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xmlns="" id="{A31BB12A-6F60-4978-B9C4-8F55BD0C7A02}"/>
                </a:ext>
              </a:extLst>
            </p:cNvPr>
            <p:cNvCxnSpPr>
              <a:stCxn id="77" idx="7"/>
              <a:endCxn id="7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xmlns="" id="{90DC174E-F2DD-4D5A-9635-18251B062DE8}"/>
                </a:ext>
              </a:extLst>
            </p:cNvPr>
            <p:cNvCxnSpPr>
              <a:stCxn id="78" idx="1"/>
              <a:endCxn id="7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xmlns="" id="{3DC5C3D9-87A6-43F4-9701-48A3F2B8BDC0}"/>
                </a:ext>
              </a:extLst>
            </p:cNvPr>
            <p:cNvCxnSpPr>
              <a:stCxn id="78" idx="7"/>
              <a:endCxn id="8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xmlns="" id="{B1F1A211-7A66-42F1-B039-F6448421592C}"/>
                </a:ext>
              </a:extLst>
            </p:cNvPr>
            <p:cNvCxnSpPr>
              <a:stCxn id="78" idx="6"/>
              <a:endCxn id="8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88" name="Group 87">
            <a:extLst>
              <a:ext uri="{FF2B5EF4-FFF2-40B4-BE49-F238E27FC236}">
                <a16:creationId xmlns:a16="http://schemas.microsoft.com/office/drawing/2014/main" xmlns="" id="{BA700420-676F-4996-B1A2-A7E2762481C7}"/>
              </a:ext>
            </a:extLst>
          </p:cNvPr>
          <p:cNvGrpSpPr/>
          <p:nvPr/>
        </p:nvGrpSpPr>
        <p:grpSpPr>
          <a:xfrm>
            <a:off x="3340917" y="4715161"/>
            <a:ext cx="1083076" cy="561136"/>
            <a:chOff x="3577701" y="4923422"/>
            <a:chExt cx="3198182" cy="1122272"/>
          </a:xfrm>
        </p:grpSpPr>
        <p:sp>
          <p:nvSpPr>
            <p:cNvPr id="89" name="Oval 88">
              <a:extLst>
                <a:ext uri="{FF2B5EF4-FFF2-40B4-BE49-F238E27FC236}">
                  <a16:creationId xmlns:a16="http://schemas.microsoft.com/office/drawing/2014/main" xmlns="" id="{5CE0E8C0-026A-4B27-B454-AD07E6AB9815}"/>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90" name="Oval 89">
              <a:extLst>
                <a:ext uri="{FF2B5EF4-FFF2-40B4-BE49-F238E27FC236}">
                  <a16:creationId xmlns:a16="http://schemas.microsoft.com/office/drawing/2014/main" xmlns="" id="{FDBD98CD-3B6D-4D82-86BF-53A884C44C48}"/>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91" name="Oval 90">
              <a:extLst>
                <a:ext uri="{FF2B5EF4-FFF2-40B4-BE49-F238E27FC236}">
                  <a16:creationId xmlns:a16="http://schemas.microsoft.com/office/drawing/2014/main" xmlns="" id="{4843C649-282B-4D47-8AE9-912BCA6EB4B6}"/>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92" name="Oval 91">
              <a:extLst>
                <a:ext uri="{FF2B5EF4-FFF2-40B4-BE49-F238E27FC236}">
                  <a16:creationId xmlns:a16="http://schemas.microsoft.com/office/drawing/2014/main" xmlns="" id="{9F64B765-12DF-4C85-82EA-E7665EF9B354}"/>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93" name="Oval 92">
              <a:extLst>
                <a:ext uri="{FF2B5EF4-FFF2-40B4-BE49-F238E27FC236}">
                  <a16:creationId xmlns:a16="http://schemas.microsoft.com/office/drawing/2014/main" xmlns="" id="{678B1196-ABFB-4C05-ADC4-9B0B96409CC2}"/>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94" name="Oval 93">
              <a:extLst>
                <a:ext uri="{FF2B5EF4-FFF2-40B4-BE49-F238E27FC236}">
                  <a16:creationId xmlns:a16="http://schemas.microsoft.com/office/drawing/2014/main" xmlns="" id="{5E870F5B-CBC1-4E02-AC9B-A30BC40BBBEE}"/>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95" name="Oval 94">
              <a:extLst>
                <a:ext uri="{FF2B5EF4-FFF2-40B4-BE49-F238E27FC236}">
                  <a16:creationId xmlns:a16="http://schemas.microsoft.com/office/drawing/2014/main" xmlns="" id="{5FA19BED-AC72-415F-9283-C7A3CFB5FDC7}"/>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96" name="Straight Connector 95">
              <a:extLst>
                <a:ext uri="{FF2B5EF4-FFF2-40B4-BE49-F238E27FC236}">
                  <a16:creationId xmlns:a16="http://schemas.microsoft.com/office/drawing/2014/main" xmlns="" id="{3B8C8E88-7031-4CE5-A5EA-2FB48061F892}"/>
                </a:ext>
              </a:extLst>
            </p:cNvPr>
            <p:cNvCxnSpPr>
              <a:stCxn id="91" idx="6"/>
              <a:endCxn id="9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xmlns="" id="{F772AAA1-9B7C-4F88-9E42-E62183DB8940}"/>
                </a:ext>
              </a:extLst>
            </p:cNvPr>
            <p:cNvCxnSpPr>
              <a:stCxn id="91" idx="1"/>
              <a:endCxn id="8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xmlns="" id="{E97748D3-78BD-4976-9017-E686B0749EE9}"/>
                </a:ext>
              </a:extLst>
            </p:cNvPr>
            <p:cNvCxnSpPr>
              <a:stCxn id="91" idx="7"/>
              <a:endCxn id="9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xmlns="" id="{E82A9F18-C957-440B-A23E-1A9B0D7D6247}"/>
                </a:ext>
              </a:extLst>
            </p:cNvPr>
            <p:cNvCxnSpPr>
              <a:stCxn id="92" idx="1"/>
              <a:endCxn id="9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xmlns="" id="{4D705E77-1413-42BA-8359-6B9A9296155F}"/>
                </a:ext>
              </a:extLst>
            </p:cNvPr>
            <p:cNvCxnSpPr>
              <a:stCxn id="92" idx="7"/>
              <a:endCxn id="9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xmlns="" id="{0A7EE400-5FCA-479F-9B59-AC5A3997B5FC}"/>
                </a:ext>
              </a:extLst>
            </p:cNvPr>
            <p:cNvCxnSpPr>
              <a:stCxn id="92" idx="6"/>
              <a:endCxn id="9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xmlns="" id="{F75FA9CA-E767-4FD6-BEC9-135FB63DE8B2}"/>
              </a:ext>
            </a:extLst>
          </p:cNvPr>
          <p:cNvGrpSpPr/>
          <p:nvPr/>
        </p:nvGrpSpPr>
        <p:grpSpPr>
          <a:xfrm>
            <a:off x="931306" y="5437660"/>
            <a:ext cx="1083076" cy="561136"/>
            <a:chOff x="3577701" y="4923422"/>
            <a:chExt cx="3198182" cy="1122272"/>
          </a:xfrm>
        </p:grpSpPr>
        <p:sp>
          <p:nvSpPr>
            <p:cNvPr id="103" name="Oval 102">
              <a:extLst>
                <a:ext uri="{FF2B5EF4-FFF2-40B4-BE49-F238E27FC236}">
                  <a16:creationId xmlns:a16="http://schemas.microsoft.com/office/drawing/2014/main" xmlns="" id="{6DD5B3D0-BB15-4401-B01B-79733E8ECB4F}"/>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04" name="Oval 103">
              <a:extLst>
                <a:ext uri="{FF2B5EF4-FFF2-40B4-BE49-F238E27FC236}">
                  <a16:creationId xmlns:a16="http://schemas.microsoft.com/office/drawing/2014/main" xmlns="" id="{320C645D-BC2D-4C86-B403-949801D6469D}"/>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05" name="Oval 104">
              <a:extLst>
                <a:ext uri="{FF2B5EF4-FFF2-40B4-BE49-F238E27FC236}">
                  <a16:creationId xmlns:a16="http://schemas.microsoft.com/office/drawing/2014/main" xmlns="" id="{DF071A9D-D001-4093-9FE8-F54EAF3FCCD8}"/>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06" name="Oval 105">
              <a:extLst>
                <a:ext uri="{FF2B5EF4-FFF2-40B4-BE49-F238E27FC236}">
                  <a16:creationId xmlns:a16="http://schemas.microsoft.com/office/drawing/2014/main" xmlns="" id="{E8119F1C-7C38-407E-94E3-BDFA78A3BF6A}"/>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07" name="Oval 106">
              <a:extLst>
                <a:ext uri="{FF2B5EF4-FFF2-40B4-BE49-F238E27FC236}">
                  <a16:creationId xmlns:a16="http://schemas.microsoft.com/office/drawing/2014/main" xmlns="" id="{69C31660-5FD1-4556-927A-6F2F6F95DC0F}"/>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08" name="Oval 107">
              <a:extLst>
                <a:ext uri="{FF2B5EF4-FFF2-40B4-BE49-F238E27FC236}">
                  <a16:creationId xmlns:a16="http://schemas.microsoft.com/office/drawing/2014/main" xmlns="" id="{D1A32A0F-10BC-4918-BB28-3FBD717024A0}"/>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09" name="Oval 108">
              <a:extLst>
                <a:ext uri="{FF2B5EF4-FFF2-40B4-BE49-F238E27FC236}">
                  <a16:creationId xmlns:a16="http://schemas.microsoft.com/office/drawing/2014/main" xmlns="" id="{E2F2D270-0510-4A14-BED2-7B120B4220FC}"/>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10" name="Straight Connector 109">
              <a:extLst>
                <a:ext uri="{FF2B5EF4-FFF2-40B4-BE49-F238E27FC236}">
                  <a16:creationId xmlns:a16="http://schemas.microsoft.com/office/drawing/2014/main" xmlns="" id="{C20F8145-1A4A-48C1-A3B6-C2A348E8896E}"/>
                </a:ext>
              </a:extLst>
            </p:cNvPr>
            <p:cNvCxnSpPr>
              <a:stCxn id="105" idx="6"/>
              <a:endCxn id="106"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xmlns="" id="{EE30675E-99BD-4BF1-99AF-D57EC731AD2B}"/>
                </a:ext>
              </a:extLst>
            </p:cNvPr>
            <p:cNvCxnSpPr>
              <a:stCxn id="105" idx="1"/>
              <a:endCxn id="103"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xmlns="" id="{1FE58CBF-5563-4D72-B69B-1FE478427568}"/>
                </a:ext>
              </a:extLst>
            </p:cNvPr>
            <p:cNvCxnSpPr>
              <a:stCxn id="105" idx="7"/>
              <a:endCxn id="104"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xmlns="" id="{31FC024E-2187-4F54-AFE1-CF1CB6BEC158}"/>
                </a:ext>
              </a:extLst>
            </p:cNvPr>
            <p:cNvCxnSpPr>
              <a:stCxn id="106" idx="1"/>
              <a:endCxn id="107"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xmlns="" id="{8317068C-A4F7-4937-87E2-17EB9B16BC6A}"/>
                </a:ext>
              </a:extLst>
            </p:cNvPr>
            <p:cNvCxnSpPr>
              <a:stCxn id="106" idx="7"/>
              <a:endCxn id="10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xmlns="" id="{3D7D8BF0-CE5C-4B8F-9422-047D7356BB28}"/>
                </a:ext>
              </a:extLst>
            </p:cNvPr>
            <p:cNvCxnSpPr>
              <a:stCxn id="106" idx="6"/>
              <a:endCxn id="109"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xmlns="" id="{40032ED3-2454-44FE-8759-D7D19BEFD26F}"/>
              </a:ext>
            </a:extLst>
          </p:cNvPr>
          <p:cNvGrpSpPr/>
          <p:nvPr/>
        </p:nvGrpSpPr>
        <p:grpSpPr>
          <a:xfrm>
            <a:off x="2238316" y="5397569"/>
            <a:ext cx="1083076" cy="561136"/>
            <a:chOff x="3577701" y="4923422"/>
            <a:chExt cx="3198182" cy="1122272"/>
          </a:xfrm>
        </p:grpSpPr>
        <p:sp>
          <p:nvSpPr>
            <p:cNvPr id="117" name="Oval 116">
              <a:extLst>
                <a:ext uri="{FF2B5EF4-FFF2-40B4-BE49-F238E27FC236}">
                  <a16:creationId xmlns:a16="http://schemas.microsoft.com/office/drawing/2014/main" xmlns="" id="{3BBD29F5-724F-48FA-9128-71007F840937}"/>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18" name="Oval 117">
              <a:extLst>
                <a:ext uri="{FF2B5EF4-FFF2-40B4-BE49-F238E27FC236}">
                  <a16:creationId xmlns:a16="http://schemas.microsoft.com/office/drawing/2014/main" xmlns="" id="{08AB481D-9C5A-40DB-A74D-A9D64B061BA5}"/>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19" name="Oval 118">
              <a:extLst>
                <a:ext uri="{FF2B5EF4-FFF2-40B4-BE49-F238E27FC236}">
                  <a16:creationId xmlns:a16="http://schemas.microsoft.com/office/drawing/2014/main" xmlns="" id="{5773383B-44F5-474E-B73E-0C84C4ACB8D2}"/>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20" name="Oval 119">
              <a:extLst>
                <a:ext uri="{FF2B5EF4-FFF2-40B4-BE49-F238E27FC236}">
                  <a16:creationId xmlns:a16="http://schemas.microsoft.com/office/drawing/2014/main" xmlns="" id="{41708A20-C647-4FA7-B4ED-BA77D404346C}"/>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21" name="Oval 120">
              <a:extLst>
                <a:ext uri="{FF2B5EF4-FFF2-40B4-BE49-F238E27FC236}">
                  <a16:creationId xmlns:a16="http://schemas.microsoft.com/office/drawing/2014/main" xmlns="" id="{E66580C8-9CC1-4CDA-B79C-79ABED6BFD10}"/>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22" name="Oval 121">
              <a:extLst>
                <a:ext uri="{FF2B5EF4-FFF2-40B4-BE49-F238E27FC236}">
                  <a16:creationId xmlns:a16="http://schemas.microsoft.com/office/drawing/2014/main" xmlns="" id="{658D39A1-57C4-40AF-ABBE-595B0A499F22}"/>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23" name="Oval 122">
              <a:extLst>
                <a:ext uri="{FF2B5EF4-FFF2-40B4-BE49-F238E27FC236}">
                  <a16:creationId xmlns:a16="http://schemas.microsoft.com/office/drawing/2014/main" xmlns="" id="{965E759B-7771-4E87-B560-4213D103F8F9}"/>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24" name="Straight Connector 123">
              <a:extLst>
                <a:ext uri="{FF2B5EF4-FFF2-40B4-BE49-F238E27FC236}">
                  <a16:creationId xmlns:a16="http://schemas.microsoft.com/office/drawing/2014/main" xmlns="" id="{B22AC761-5EC9-409A-AA75-00852D9937AF}"/>
                </a:ext>
              </a:extLst>
            </p:cNvPr>
            <p:cNvCxnSpPr>
              <a:stCxn id="119" idx="6"/>
              <a:endCxn id="120"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xmlns="" id="{43F5E354-1365-4268-A8EC-D47AAE22EA2A}"/>
                </a:ext>
              </a:extLst>
            </p:cNvPr>
            <p:cNvCxnSpPr>
              <a:stCxn id="119" idx="1"/>
              <a:endCxn id="117"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xmlns="" id="{20F9221B-4276-4355-87B1-00050692C2F4}"/>
                </a:ext>
              </a:extLst>
            </p:cNvPr>
            <p:cNvCxnSpPr>
              <a:stCxn id="119" idx="7"/>
              <a:endCxn id="118"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xmlns="" id="{41D5FFFE-43B1-41E4-A52A-F6DF5BE4D4AC}"/>
                </a:ext>
              </a:extLst>
            </p:cNvPr>
            <p:cNvCxnSpPr>
              <a:stCxn id="120" idx="1"/>
              <a:endCxn id="121"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xmlns="" id="{11B1524E-1504-448A-AB96-49C7386433C4}"/>
                </a:ext>
              </a:extLst>
            </p:cNvPr>
            <p:cNvCxnSpPr>
              <a:stCxn id="120" idx="7"/>
              <a:endCxn id="122"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xmlns="" id="{C8F46071-E8E7-4B1E-B7AA-6250B0D3CEF0}"/>
                </a:ext>
              </a:extLst>
            </p:cNvPr>
            <p:cNvCxnSpPr>
              <a:stCxn id="120" idx="6"/>
              <a:endCxn id="123"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xmlns="" id="{61453042-1BED-4364-9ABC-422104E51367}"/>
              </a:ext>
            </a:extLst>
          </p:cNvPr>
          <p:cNvGrpSpPr/>
          <p:nvPr/>
        </p:nvGrpSpPr>
        <p:grpSpPr>
          <a:xfrm>
            <a:off x="3524435" y="5344357"/>
            <a:ext cx="1103967" cy="614348"/>
            <a:chOff x="3577701" y="4923422"/>
            <a:chExt cx="3198182" cy="1122272"/>
          </a:xfrm>
        </p:grpSpPr>
        <p:sp>
          <p:nvSpPr>
            <p:cNvPr id="131" name="Oval 130">
              <a:extLst>
                <a:ext uri="{FF2B5EF4-FFF2-40B4-BE49-F238E27FC236}">
                  <a16:creationId xmlns:a16="http://schemas.microsoft.com/office/drawing/2014/main" xmlns="" id="{C00440DA-0422-43BB-BCDF-8AEB69CF3203}"/>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32" name="Oval 131">
              <a:extLst>
                <a:ext uri="{FF2B5EF4-FFF2-40B4-BE49-F238E27FC236}">
                  <a16:creationId xmlns:a16="http://schemas.microsoft.com/office/drawing/2014/main" xmlns="" id="{0FA13C1B-3551-453B-BCBD-6F7E4FF37258}"/>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33" name="Oval 132">
              <a:extLst>
                <a:ext uri="{FF2B5EF4-FFF2-40B4-BE49-F238E27FC236}">
                  <a16:creationId xmlns:a16="http://schemas.microsoft.com/office/drawing/2014/main" xmlns="" id="{2E102454-6D97-4513-AE16-5C7301F2504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34" name="Oval 133">
              <a:extLst>
                <a:ext uri="{FF2B5EF4-FFF2-40B4-BE49-F238E27FC236}">
                  <a16:creationId xmlns:a16="http://schemas.microsoft.com/office/drawing/2014/main" xmlns="" id="{83E5AD9D-54A8-4A2C-A8D7-020940D7EB85}"/>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35" name="Oval 134">
              <a:extLst>
                <a:ext uri="{FF2B5EF4-FFF2-40B4-BE49-F238E27FC236}">
                  <a16:creationId xmlns:a16="http://schemas.microsoft.com/office/drawing/2014/main" xmlns="" id="{9CDB9176-2CAF-44ED-8BC0-1D68BFAE5A28}"/>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36" name="Oval 135">
              <a:extLst>
                <a:ext uri="{FF2B5EF4-FFF2-40B4-BE49-F238E27FC236}">
                  <a16:creationId xmlns:a16="http://schemas.microsoft.com/office/drawing/2014/main" xmlns="" id="{4E50AA5C-E6A7-4A13-B811-EA6787E46638}"/>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37" name="Oval 136">
              <a:extLst>
                <a:ext uri="{FF2B5EF4-FFF2-40B4-BE49-F238E27FC236}">
                  <a16:creationId xmlns:a16="http://schemas.microsoft.com/office/drawing/2014/main" xmlns="" id="{39085E0A-ED24-45FF-81EF-51E8A29836A5}"/>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38" name="Straight Connector 137">
              <a:extLst>
                <a:ext uri="{FF2B5EF4-FFF2-40B4-BE49-F238E27FC236}">
                  <a16:creationId xmlns:a16="http://schemas.microsoft.com/office/drawing/2014/main" xmlns="" id="{126DA3F2-857E-46F2-A028-317DF03ACA24}"/>
                </a:ext>
              </a:extLst>
            </p:cNvPr>
            <p:cNvCxnSpPr>
              <a:stCxn id="133" idx="6"/>
              <a:endCxn id="13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xmlns="" id="{FA778275-FEF5-4EA3-B2C9-ED055FBB4AAF}"/>
                </a:ext>
              </a:extLst>
            </p:cNvPr>
            <p:cNvCxnSpPr>
              <a:stCxn id="133" idx="1"/>
              <a:endCxn id="13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xmlns="" id="{5D44EA6A-B4D1-4D30-85AF-54F437AC291E}"/>
                </a:ext>
              </a:extLst>
            </p:cNvPr>
            <p:cNvCxnSpPr>
              <a:stCxn id="133" idx="7"/>
              <a:endCxn id="13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xmlns="" id="{2A7B319A-32AD-42FF-BACD-E9C240FF7240}"/>
                </a:ext>
              </a:extLst>
            </p:cNvPr>
            <p:cNvCxnSpPr>
              <a:stCxn id="134" idx="1"/>
              <a:endCxn id="13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xmlns="" id="{4BEC319F-D124-43BC-9366-0838C6FC3C0D}"/>
                </a:ext>
              </a:extLst>
            </p:cNvPr>
            <p:cNvCxnSpPr>
              <a:stCxn id="134" idx="7"/>
              <a:endCxn id="13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xmlns="" id="{DAC9CDC3-AC09-4243-9948-92C3EE3B3303}"/>
                </a:ext>
              </a:extLst>
            </p:cNvPr>
            <p:cNvCxnSpPr>
              <a:stCxn id="134" idx="6"/>
              <a:endCxn id="13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44" name="Group 143">
            <a:extLst>
              <a:ext uri="{FF2B5EF4-FFF2-40B4-BE49-F238E27FC236}">
                <a16:creationId xmlns:a16="http://schemas.microsoft.com/office/drawing/2014/main" xmlns="" id="{F2445F6C-007A-45CD-8FD3-57B012186732}"/>
              </a:ext>
            </a:extLst>
          </p:cNvPr>
          <p:cNvGrpSpPr/>
          <p:nvPr/>
        </p:nvGrpSpPr>
        <p:grpSpPr>
          <a:xfrm>
            <a:off x="2345182" y="6142540"/>
            <a:ext cx="1103967" cy="614348"/>
            <a:chOff x="3577701" y="4923422"/>
            <a:chExt cx="3198182" cy="1122272"/>
          </a:xfrm>
        </p:grpSpPr>
        <p:sp>
          <p:nvSpPr>
            <p:cNvPr id="145" name="Oval 144">
              <a:extLst>
                <a:ext uri="{FF2B5EF4-FFF2-40B4-BE49-F238E27FC236}">
                  <a16:creationId xmlns:a16="http://schemas.microsoft.com/office/drawing/2014/main" xmlns="" id="{905767BB-E2F3-4C7E-967C-CDFFC813A0F9}"/>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46" name="Oval 145">
              <a:extLst>
                <a:ext uri="{FF2B5EF4-FFF2-40B4-BE49-F238E27FC236}">
                  <a16:creationId xmlns:a16="http://schemas.microsoft.com/office/drawing/2014/main" xmlns="" id="{AA8A9E4A-6651-4F61-B63B-D5DDEB3496CC}"/>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47" name="Oval 146">
              <a:extLst>
                <a:ext uri="{FF2B5EF4-FFF2-40B4-BE49-F238E27FC236}">
                  <a16:creationId xmlns:a16="http://schemas.microsoft.com/office/drawing/2014/main" xmlns="" id="{ACF9D1F7-60B7-4E33-B441-E22C656B29CF}"/>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48" name="Oval 147">
              <a:extLst>
                <a:ext uri="{FF2B5EF4-FFF2-40B4-BE49-F238E27FC236}">
                  <a16:creationId xmlns:a16="http://schemas.microsoft.com/office/drawing/2014/main" xmlns="" id="{92A52817-F2D0-43D0-8977-087A7310CE65}"/>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49" name="Oval 148">
              <a:extLst>
                <a:ext uri="{FF2B5EF4-FFF2-40B4-BE49-F238E27FC236}">
                  <a16:creationId xmlns:a16="http://schemas.microsoft.com/office/drawing/2014/main" xmlns="" id="{3DC81AE2-4454-4C36-9775-0313E00ACE00}"/>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50" name="Oval 149">
              <a:extLst>
                <a:ext uri="{FF2B5EF4-FFF2-40B4-BE49-F238E27FC236}">
                  <a16:creationId xmlns:a16="http://schemas.microsoft.com/office/drawing/2014/main" xmlns="" id="{9A55CC1D-632E-49A2-8197-BE1E4A269B5A}"/>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51" name="Oval 150">
              <a:extLst>
                <a:ext uri="{FF2B5EF4-FFF2-40B4-BE49-F238E27FC236}">
                  <a16:creationId xmlns:a16="http://schemas.microsoft.com/office/drawing/2014/main" xmlns="" id="{9453EB57-7936-446C-B584-EB8B9E7E4DC3}"/>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52" name="Straight Connector 151">
              <a:extLst>
                <a:ext uri="{FF2B5EF4-FFF2-40B4-BE49-F238E27FC236}">
                  <a16:creationId xmlns:a16="http://schemas.microsoft.com/office/drawing/2014/main" xmlns="" id="{F3E7A523-05F6-4A61-A786-1D9EFCD68054}"/>
                </a:ext>
              </a:extLst>
            </p:cNvPr>
            <p:cNvCxnSpPr>
              <a:stCxn id="147" idx="6"/>
              <a:endCxn id="14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xmlns="" id="{7A2385D4-BC4F-4FAB-A820-55A0B2395F0B}"/>
                </a:ext>
              </a:extLst>
            </p:cNvPr>
            <p:cNvCxnSpPr>
              <a:stCxn id="147" idx="1"/>
              <a:endCxn id="14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xmlns="" id="{E88BC9A5-9D76-414F-9C09-500C4338291C}"/>
                </a:ext>
              </a:extLst>
            </p:cNvPr>
            <p:cNvCxnSpPr>
              <a:stCxn id="147" idx="7"/>
              <a:endCxn id="14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xmlns="" id="{574E1579-10B5-4D00-9F59-101C8E52F8A5}"/>
                </a:ext>
              </a:extLst>
            </p:cNvPr>
            <p:cNvCxnSpPr>
              <a:stCxn id="148" idx="1"/>
              <a:endCxn id="14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xmlns="" id="{6836E0F0-E7EE-4EC8-A536-0218C6EEECA5}"/>
                </a:ext>
              </a:extLst>
            </p:cNvPr>
            <p:cNvCxnSpPr>
              <a:stCxn id="148" idx="7"/>
              <a:endCxn id="15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xmlns="" id="{870BBF94-165B-46F9-B704-FA5680ABD0EC}"/>
                </a:ext>
              </a:extLst>
            </p:cNvPr>
            <p:cNvCxnSpPr>
              <a:stCxn id="148" idx="6"/>
              <a:endCxn id="15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pic>
        <p:nvPicPr>
          <p:cNvPr id="159" name="Picture 158">
            <a:extLst>
              <a:ext uri="{FF2B5EF4-FFF2-40B4-BE49-F238E27FC236}">
                <a16:creationId xmlns:a16="http://schemas.microsoft.com/office/drawing/2014/main" xmlns="" id="{A8487D2D-6365-478A-A3B2-FF0F825D8D05}"/>
              </a:ext>
            </a:extLst>
          </p:cNvPr>
          <p:cNvPicPr>
            <a:picLocks noChangeAspect="1"/>
          </p:cNvPicPr>
          <p:nvPr/>
        </p:nvPicPr>
        <p:blipFill>
          <a:blip r:embed="rId2" cstate="print"/>
          <a:stretch>
            <a:fillRect/>
          </a:stretch>
        </p:blipFill>
        <p:spPr>
          <a:xfrm>
            <a:off x="196337" y="5920512"/>
            <a:ext cx="875754" cy="707886"/>
          </a:xfrm>
          <a:prstGeom prst="rect">
            <a:avLst/>
          </a:prstGeom>
        </p:spPr>
      </p:pic>
      <p:grpSp>
        <p:nvGrpSpPr>
          <p:cNvPr id="160" name="Group 159">
            <a:extLst>
              <a:ext uri="{FF2B5EF4-FFF2-40B4-BE49-F238E27FC236}">
                <a16:creationId xmlns:a16="http://schemas.microsoft.com/office/drawing/2014/main" xmlns="" id="{87AFB9E0-6022-4C24-8FB0-1CFF648D55C3}"/>
              </a:ext>
            </a:extLst>
          </p:cNvPr>
          <p:cNvGrpSpPr/>
          <p:nvPr/>
        </p:nvGrpSpPr>
        <p:grpSpPr>
          <a:xfrm>
            <a:off x="5087782" y="4710722"/>
            <a:ext cx="1083076" cy="561136"/>
            <a:chOff x="3577701" y="4923422"/>
            <a:chExt cx="3198182" cy="1122272"/>
          </a:xfrm>
        </p:grpSpPr>
        <p:sp>
          <p:nvSpPr>
            <p:cNvPr id="161" name="Oval 160">
              <a:extLst>
                <a:ext uri="{FF2B5EF4-FFF2-40B4-BE49-F238E27FC236}">
                  <a16:creationId xmlns:a16="http://schemas.microsoft.com/office/drawing/2014/main" xmlns="" id="{D2E580A4-A39F-49EE-839F-25A87C07EB11}"/>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62" name="Oval 161">
              <a:extLst>
                <a:ext uri="{FF2B5EF4-FFF2-40B4-BE49-F238E27FC236}">
                  <a16:creationId xmlns:a16="http://schemas.microsoft.com/office/drawing/2014/main" xmlns="" id="{32EAC814-2F96-4F00-B0FE-F005147CAA42}"/>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63" name="Oval 162">
              <a:extLst>
                <a:ext uri="{FF2B5EF4-FFF2-40B4-BE49-F238E27FC236}">
                  <a16:creationId xmlns:a16="http://schemas.microsoft.com/office/drawing/2014/main" xmlns="" id="{5E933155-4563-421A-BBF6-7D123EA2DBE1}"/>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64" name="Oval 163">
              <a:extLst>
                <a:ext uri="{FF2B5EF4-FFF2-40B4-BE49-F238E27FC236}">
                  <a16:creationId xmlns:a16="http://schemas.microsoft.com/office/drawing/2014/main" xmlns="" id="{5C64759E-754E-403E-B75C-2FF759FB1707}"/>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65" name="Oval 164">
              <a:extLst>
                <a:ext uri="{FF2B5EF4-FFF2-40B4-BE49-F238E27FC236}">
                  <a16:creationId xmlns:a16="http://schemas.microsoft.com/office/drawing/2014/main" xmlns="" id="{23BD5B49-74E9-49C3-BEFD-7780BE3BA0B1}"/>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66" name="Oval 165">
              <a:extLst>
                <a:ext uri="{FF2B5EF4-FFF2-40B4-BE49-F238E27FC236}">
                  <a16:creationId xmlns:a16="http://schemas.microsoft.com/office/drawing/2014/main" xmlns="" id="{63474092-E801-419D-A7C0-B3C36F1F527B}"/>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67" name="Oval 166">
              <a:extLst>
                <a:ext uri="{FF2B5EF4-FFF2-40B4-BE49-F238E27FC236}">
                  <a16:creationId xmlns:a16="http://schemas.microsoft.com/office/drawing/2014/main" xmlns="" id="{D1BAB9F7-30D1-4CD8-A640-5C3A20EA314B}"/>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68" name="Straight Connector 167">
              <a:extLst>
                <a:ext uri="{FF2B5EF4-FFF2-40B4-BE49-F238E27FC236}">
                  <a16:creationId xmlns:a16="http://schemas.microsoft.com/office/drawing/2014/main" xmlns="" id="{EB142DAF-D67D-4AD0-BBC5-60875BEDF8BE}"/>
                </a:ext>
              </a:extLst>
            </p:cNvPr>
            <p:cNvCxnSpPr>
              <a:stCxn id="163" idx="6"/>
              <a:endCxn id="16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xmlns="" id="{A8649FDE-9600-42FC-ADFE-2781C9D2CA2B}"/>
                </a:ext>
              </a:extLst>
            </p:cNvPr>
            <p:cNvCxnSpPr>
              <a:stCxn id="163" idx="1"/>
              <a:endCxn id="16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xmlns="" id="{3C1ADD8B-970A-4B14-BAF5-267227B0FFFA}"/>
                </a:ext>
              </a:extLst>
            </p:cNvPr>
            <p:cNvCxnSpPr>
              <a:stCxn id="163" idx="7"/>
              <a:endCxn id="16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xmlns="" id="{CF47635C-6C07-48E3-A4C5-27C32DA09985}"/>
                </a:ext>
              </a:extLst>
            </p:cNvPr>
            <p:cNvCxnSpPr>
              <a:stCxn id="164" idx="1"/>
              <a:endCxn id="16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xmlns="" id="{ADFB1B69-DD9E-4FAF-9EB8-160D0158541C}"/>
                </a:ext>
              </a:extLst>
            </p:cNvPr>
            <p:cNvCxnSpPr>
              <a:stCxn id="164" idx="7"/>
              <a:endCxn id="16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xmlns="" id="{1B61761A-0612-48D1-BD1E-CD704F1643D6}"/>
                </a:ext>
              </a:extLst>
            </p:cNvPr>
            <p:cNvCxnSpPr>
              <a:stCxn id="164" idx="6"/>
              <a:endCxn id="16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74" name="Group 173">
            <a:extLst>
              <a:ext uri="{FF2B5EF4-FFF2-40B4-BE49-F238E27FC236}">
                <a16:creationId xmlns:a16="http://schemas.microsoft.com/office/drawing/2014/main" xmlns="" id="{B8171725-23C5-4113-B682-EAC51382693D}"/>
              </a:ext>
            </a:extLst>
          </p:cNvPr>
          <p:cNvGrpSpPr/>
          <p:nvPr/>
        </p:nvGrpSpPr>
        <p:grpSpPr>
          <a:xfrm>
            <a:off x="6236036" y="4698384"/>
            <a:ext cx="1083076" cy="561136"/>
            <a:chOff x="3577701" y="4923422"/>
            <a:chExt cx="3198182" cy="1122272"/>
          </a:xfrm>
        </p:grpSpPr>
        <p:sp>
          <p:nvSpPr>
            <p:cNvPr id="175" name="Oval 174">
              <a:extLst>
                <a:ext uri="{FF2B5EF4-FFF2-40B4-BE49-F238E27FC236}">
                  <a16:creationId xmlns:a16="http://schemas.microsoft.com/office/drawing/2014/main" xmlns="" id="{109C3596-3403-4380-9268-A28A43FB7C6E}"/>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76" name="Oval 175">
              <a:extLst>
                <a:ext uri="{FF2B5EF4-FFF2-40B4-BE49-F238E27FC236}">
                  <a16:creationId xmlns:a16="http://schemas.microsoft.com/office/drawing/2014/main" xmlns="" id="{A125EA38-F52B-45EB-A5BA-7C1CEE97A27E}"/>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77" name="Oval 176">
              <a:extLst>
                <a:ext uri="{FF2B5EF4-FFF2-40B4-BE49-F238E27FC236}">
                  <a16:creationId xmlns:a16="http://schemas.microsoft.com/office/drawing/2014/main" xmlns="" id="{BA9E1E6A-2F4B-4AFD-AC3E-7397C9FE8191}"/>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78" name="Oval 177">
              <a:extLst>
                <a:ext uri="{FF2B5EF4-FFF2-40B4-BE49-F238E27FC236}">
                  <a16:creationId xmlns:a16="http://schemas.microsoft.com/office/drawing/2014/main" xmlns="" id="{E7D5368A-E111-4592-BA9B-6B8198508479}"/>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79" name="Oval 178">
              <a:extLst>
                <a:ext uri="{FF2B5EF4-FFF2-40B4-BE49-F238E27FC236}">
                  <a16:creationId xmlns:a16="http://schemas.microsoft.com/office/drawing/2014/main" xmlns="" id="{7F980FBE-CAA5-4221-BF0B-60930E30A255}"/>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80" name="Oval 179">
              <a:extLst>
                <a:ext uri="{FF2B5EF4-FFF2-40B4-BE49-F238E27FC236}">
                  <a16:creationId xmlns:a16="http://schemas.microsoft.com/office/drawing/2014/main" xmlns="" id="{39E474D1-9435-4B0B-BF59-2F9268E13B8A}"/>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81" name="Oval 180">
              <a:extLst>
                <a:ext uri="{FF2B5EF4-FFF2-40B4-BE49-F238E27FC236}">
                  <a16:creationId xmlns:a16="http://schemas.microsoft.com/office/drawing/2014/main" xmlns="" id="{922D3946-4BAA-4361-A375-ED339CF6C5A9}"/>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82" name="Straight Connector 181">
              <a:extLst>
                <a:ext uri="{FF2B5EF4-FFF2-40B4-BE49-F238E27FC236}">
                  <a16:creationId xmlns:a16="http://schemas.microsoft.com/office/drawing/2014/main" xmlns="" id="{8A745DED-E5EC-4797-BE02-26897CEF2979}"/>
                </a:ext>
              </a:extLst>
            </p:cNvPr>
            <p:cNvCxnSpPr>
              <a:stCxn id="177" idx="6"/>
              <a:endCxn id="17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xmlns="" id="{FC825731-3235-4F2A-AF69-2F17DD6EB239}"/>
                </a:ext>
              </a:extLst>
            </p:cNvPr>
            <p:cNvCxnSpPr>
              <a:stCxn id="177" idx="1"/>
              <a:endCxn id="17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xmlns="" id="{D3054A5B-05BC-4BE8-9151-5AADA7B0072A}"/>
                </a:ext>
              </a:extLst>
            </p:cNvPr>
            <p:cNvCxnSpPr>
              <a:stCxn id="177" idx="7"/>
              <a:endCxn id="17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xmlns="" id="{FC755A3F-CFA9-4005-BFCF-AC1F61D99C45}"/>
                </a:ext>
              </a:extLst>
            </p:cNvPr>
            <p:cNvCxnSpPr>
              <a:stCxn id="178" idx="1"/>
              <a:endCxn id="17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xmlns="" id="{4E1A1F17-96E0-4F53-AEE4-FBECACD20595}"/>
                </a:ext>
              </a:extLst>
            </p:cNvPr>
            <p:cNvCxnSpPr>
              <a:stCxn id="178" idx="7"/>
              <a:endCxn id="18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xmlns="" id="{5776934E-4DD2-4DB1-A848-608E49555D45}"/>
                </a:ext>
              </a:extLst>
            </p:cNvPr>
            <p:cNvCxnSpPr>
              <a:stCxn id="178" idx="6"/>
              <a:endCxn id="18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88" name="Group 187">
            <a:extLst>
              <a:ext uri="{FF2B5EF4-FFF2-40B4-BE49-F238E27FC236}">
                <a16:creationId xmlns:a16="http://schemas.microsoft.com/office/drawing/2014/main" xmlns="" id="{D954540F-FD0D-47BE-B9E1-B7036308E43A}"/>
              </a:ext>
            </a:extLst>
          </p:cNvPr>
          <p:cNvGrpSpPr/>
          <p:nvPr/>
        </p:nvGrpSpPr>
        <p:grpSpPr>
          <a:xfrm>
            <a:off x="7368466" y="4671146"/>
            <a:ext cx="1124148" cy="602190"/>
            <a:chOff x="3577701" y="4923422"/>
            <a:chExt cx="3198182" cy="1122272"/>
          </a:xfrm>
        </p:grpSpPr>
        <p:sp>
          <p:nvSpPr>
            <p:cNvPr id="189" name="Oval 188">
              <a:extLst>
                <a:ext uri="{FF2B5EF4-FFF2-40B4-BE49-F238E27FC236}">
                  <a16:creationId xmlns:a16="http://schemas.microsoft.com/office/drawing/2014/main" xmlns="" id="{366C6B70-DAEE-43F8-98E4-5FE1ADBE10DC}"/>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90" name="Oval 189">
              <a:extLst>
                <a:ext uri="{FF2B5EF4-FFF2-40B4-BE49-F238E27FC236}">
                  <a16:creationId xmlns:a16="http://schemas.microsoft.com/office/drawing/2014/main" xmlns="" id="{61D4DFBE-AC7F-4FFE-8361-14E2EA2672C4}"/>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91" name="Oval 190">
              <a:extLst>
                <a:ext uri="{FF2B5EF4-FFF2-40B4-BE49-F238E27FC236}">
                  <a16:creationId xmlns:a16="http://schemas.microsoft.com/office/drawing/2014/main" xmlns="" id="{AB3DE457-7EF5-4323-B5A3-DC3F32CA0807}"/>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92" name="Oval 191">
              <a:extLst>
                <a:ext uri="{FF2B5EF4-FFF2-40B4-BE49-F238E27FC236}">
                  <a16:creationId xmlns:a16="http://schemas.microsoft.com/office/drawing/2014/main" xmlns="" id="{8314C25B-0366-40B9-AFF6-84DE972C1CF7}"/>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93" name="Oval 192">
              <a:extLst>
                <a:ext uri="{FF2B5EF4-FFF2-40B4-BE49-F238E27FC236}">
                  <a16:creationId xmlns:a16="http://schemas.microsoft.com/office/drawing/2014/main" xmlns="" id="{F2EA066A-C6A1-4413-9712-7865781A8962}"/>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94" name="Oval 193">
              <a:extLst>
                <a:ext uri="{FF2B5EF4-FFF2-40B4-BE49-F238E27FC236}">
                  <a16:creationId xmlns:a16="http://schemas.microsoft.com/office/drawing/2014/main" xmlns="" id="{CE09B9CF-A77E-4A83-9CDD-F2ABD04F246A}"/>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95" name="Oval 194">
              <a:extLst>
                <a:ext uri="{FF2B5EF4-FFF2-40B4-BE49-F238E27FC236}">
                  <a16:creationId xmlns:a16="http://schemas.microsoft.com/office/drawing/2014/main" xmlns="" id="{A0BB3B81-6BC6-483A-9EA4-0ED364F7D587}"/>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96" name="Straight Connector 195">
              <a:extLst>
                <a:ext uri="{FF2B5EF4-FFF2-40B4-BE49-F238E27FC236}">
                  <a16:creationId xmlns:a16="http://schemas.microsoft.com/office/drawing/2014/main" xmlns="" id="{63299745-9BDA-4E9E-AD0E-E59D21E3A3BB}"/>
                </a:ext>
              </a:extLst>
            </p:cNvPr>
            <p:cNvCxnSpPr>
              <a:stCxn id="191" idx="6"/>
              <a:endCxn id="19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xmlns="" id="{534CB556-FECB-42BE-8694-B95BADA42C2D}"/>
                </a:ext>
              </a:extLst>
            </p:cNvPr>
            <p:cNvCxnSpPr>
              <a:stCxn id="191" idx="1"/>
              <a:endCxn id="18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xmlns="" id="{69E8E8FE-A1F3-4CF6-AF24-F443307C577C}"/>
                </a:ext>
              </a:extLst>
            </p:cNvPr>
            <p:cNvCxnSpPr>
              <a:stCxn id="191" idx="7"/>
              <a:endCxn id="19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xmlns="" id="{D3795276-C3AC-4F66-BB3F-18A0B36BE797}"/>
                </a:ext>
              </a:extLst>
            </p:cNvPr>
            <p:cNvCxnSpPr>
              <a:stCxn id="192" idx="1"/>
              <a:endCxn id="19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xmlns="" id="{B0CC749A-580D-4AE9-AF74-2D29A9C0B221}"/>
                </a:ext>
              </a:extLst>
            </p:cNvPr>
            <p:cNvCxnSpPr>
              <a:stCxn id="192" idx="7"/>
              <a:endCxn id="19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xmlns="" id="{8BF44B41-1405-4180-A2DD-A4FDB0DA6110}"/>
                </a:ext>
              </a:extLst>
            </p:cNvPr>
            <p:cNvCxnSpPr>
              <a:stCxn id="192" idx="6"/>
              <a:endCxn id="19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02" name="Group 201">
            <a:extLst>
              <a:ext uri="{FF2B5EF4-FFF2-40B4-BE49-F238E27FC236}">
                <a16:creationId xmlns:a16="http://schemas.microsoft.com/office/drawing/2014/main" xmlns="" id="{63640A23-4ACA-4A93-81FA-0BDC93DCB43B}"/>
              </a:ext>
            </a:extLst>
          </p:cNvPr>
          <p:cNvGrpSpPr/>
          <p:nvPr/>
        </p:nvGrpSpPr>
        <p:grpSpPr>
          <a:xfrm>
            <a:off x="5149665" y="5373462"/>
            <a:ext cx="1124148" cy="602190"/>
            <a:chOff x="3577701" y="4923422"/>
            <a:chExt cx="3198182" cy="1122272"/>
          </a:xfrm>
        </p:grpSpPr>
        <p:sp>
          <p:nvSpPr>
            <p:cNvPr id="203" name="Oval 202">
              <a:extLst>
                <a:ext uri="{FF2B5EF4-FFF2-40B4-BE49-F238E27FC236}">
                  <a16:creationId xmlns:a16="http://schemas.microsoft.com/office/drawing/2014/main" xmlns="" id="{A1141C96-3108-4CD7-99AD-50E47092DCD0}"/>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04" name="Oval 203">
              <a:extLst>
                <a:ext uri="{FF2B5EF4-FFF2-40B4-BE49-F238E27FC236}">
                  <a16:creationId xmlns:a16="http://schemas.microsoft.com/office/drawing/2014/main" xmlns="" id="{F4F1357C-AF56-4CFC-AA91-B1755A87491E}"/>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05" name="Oval 204">
              <a:extLst>
                <a:ext uri="{FF2B5EF4-FFF2-40B4-BE49-F238E27FC236}">
                  <a16:creationId xmlns:a16="http://schemas.microsoft.com/office/drawing/2014/main" xmlns="" id="{FF96FEE7-9508-431E-AE19-7FF165C5265B}"/>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06" name="Oval 205">
              <a:extLst>
                <a:ext uri="{FF2B5EF4-FFF2-40B4-BE49-F238E27FC236}">
                  <a16:creationId xmlns:a16="http://schemas.microsoft.com/office/drawing/2014/main" xmlns="" id="{BC4657B6-4713-4659-91C9-BF4943DE56A9}"/>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07" name="Oval 206">
              <a:extLst>
                <a:ext uri="{FF2B5EF4-FFF2-40B4-BE49-F238E27FC236}">
                  <a16:creationId xmlns:a16="http://schemas.microsoft.com/office/drawing/2014/main" xmlns="" id="{219A7F5F-F6E0-47F4-BABC-FF185FE58BE7}"/>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08" name="Oval 207">
              <a:extLst>
                <a:ext uri="{FF2B5EF4-FFF2-40B4-BE49-F238E27FC236}">
                  <a16:creationId xmlns:a16="http://schemas.microsoft.com/office/drawing/2014/main" xmlns="" id="{838EAB60-4B1D-4E08-A74B-F4182ECE374E}"/>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09" name="Oval 208">
              <a:extLst>
                <a:ext uri="{FF2B5EF4-FFF2-40B4-BE49-F238E27FC236}">
                  <a16:creationId xmlns:a16="http://schemas.microsoft.com/office/drawing/2014/main" xmlns="" id="{E60916B6-DD8F-499C-B37A-4B4FFB9D2BB6}"/>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10" name="Straight Connector 209">
              <a:extLst>
                <a:ext uri="{FF2B5EF4-FFF2-40B4-BE49-F238E27FC236}">
                  <a16:creationId xmlns:a16="http://schemas.microsoft.com/office/drawing/2014/main" xmlns="" id="{FC94CD88-6452-4ED4-8994-EF43FEE5671C}"/>
                </a:ext>
              </a:extLst>
            </p:cNvPr>
            <p:cNvCxnSpPr>
              <a:stCxn id="205" idx="6"/>
              <a:endCxn id="206"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xmlns="" id="{DD916CB8-A218-464C-8C54-8D500ED13C8B}"/>
                </a:ext>
              </a:extLst>
            </p:cNvPr>
            <p:cNvCxnSpPr>
              <a:stCxn id="205" idx="1"/>
              <a:endCxn id="203"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xmlns="" id="{4E92FEE9-B261-4E5D-96CA-0FA71ED7FED5}"/>
                </a:ext>
              </a:extLst>
            </p:cNvPr>
            <p:cNvCxnSpPr>
              <a:stCxn id="205" idx="7"/>
              <a:endCxn id="204"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xmlns="" id="{D18BAA8A-11DE-486A-8F3A-3D9150ED3FDE}"/>
                </a:ext>
              </a:extLst>
            </p:cNvPr>
            <p:cNvCxnSpPr>
              <a:stCxn id="206" idx="1"/>
              <a:endCxn id="207"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xmlns="" id="{7BD501D7-E750-4238-ADE5-4D286284CEFE}"/>
                </a:ext>
              </a:extLst>
            </p:cNvPr>
            <p:cNvCxnSpPr>
              <a:stCxn id="206" idx="7"/>
              <a:endCxn id="20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xmlns="" id="{07C598A7-E06C-482B-8C22-9A9DCE9533FA}"/>
                </a:ext>
              </a:extLst>
            </p:cNvPr>
            <p:cNvCxnSpPr>
              <a:stCxn id="206" idx="6"/>
              <a:endCxn id="209"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16" name="Group 215">
            <a:extLst>
              <a:ext uri="{FF2B5EF4-FFF2-40B4-BE49-F238E27FC236}">
                <a16:creationId xmlns:a16="http://schemas.microsoft.com/office/drawing/2014/main" xmlns="" id="{F0E3BD28-9655-46C9-BA62-06CEBCDA6320}"/>
              </a:ext>
            </a:extLst>
          </p:cNvPr>
          <p:cNvGrpSpPr/>
          <p:nvPr/>
        </p:nvGrpSpPr>
        <p:grpSpPr>
          <a:xfrm>
            <a:off x="6329925" y="5368699"/>
            <a:ext cx="1124148" cy="602190"/>
            <a:chOff x="3577701" y="4923422"/>
            <a:chExt cx="3198182" cy="1122272"/>
          </a:xfrm>
        </p:grpSpPr>
        <p:sp>
          <p:nvSpPr>
            <p:cNvPr id="217" name="Oval 216">
              <a:extLst>
                <a:ext uri="{FF2B5EF4-FFF2-40B4-BE49-F238E27FC236}">
                  <a16:creationId xmlns:a16="http://schemas.microsoft.com/office/drawing/2014/main" xmlns="" id="{78E6A3C2-98C8-4AD9-9D99-6E1DE5CF1B55}"/>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18" name="Oval 217">
              <a:extLst>
                <a:ext uri="{FF2B5EF4-FFF2-40B4-BE49-F238E27FC236}">
                  <a16:creationId xmlns:a16="http://schemas.microsoft.com/office/drawing/2014/main" xmlns="" id="{C3D705BF-0D6F-44AF-9C92-C1332502DC74}"/>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19" name="Oval 218">
              <a:extLst>
                <a:ext uri="{FF2B5EF4-FFF2-40B4-BE49-F238E27FC236}">
                  <a16:creationId xmlns:a16="http://schemas.microsoft.com/office/drawing/2014/main" xmlns="" id="{E5E1F501-3135-4B8D-B4F1-011A01D2103C}"/>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20" name="Oval 219">
              <a:extLst>
                <a:ext uri="{FF2B5EF4-FFF2-40B4-BE49-F238E27FC236}">
                  <a16:creationId xmlns:a16="http://schemas.microsoft.com/office/drawing/2014/main" xmlns="" id="{9470C792-BA98-473E-90E5-8FB555749DDB}"/>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21" name="Oval 220">
              <a:extLst>
                <a:ext uri="{FF2B5EF4-FFF2-40B4-BE49-F238E27FC236}">
                  <a16:creationId xmlns:a16="http://schemas.microsoft.com/office/drawing/2014/main" xmlns="" id="{6DF96AA7-5992-45B1-8706-C0E78ECDC7D9}"/>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22" name="Oval 221">
              <a:extLst>
                <a:ext uri="{FF2B5EF4-FFF2-40B4-BE49-F238E27FC236}">
                  <a16:creationId xmlns:a16="http://schemas.microsoft.com/office/drawing/2014/main" xmlns="" id="{40D20D44-ABF3-4D37-9D98-DE13CAD02122}"/>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23" name="Oval 222">
              <a:extLst>
                <a:ext uri="{FF2B5EF4-FFF2-40B4-BE49-F238E27FC236}">
                  <a16:creationId xmlns:a16="http://schemas.microsoft.com/office/drawing/2014/main" xmlns="" id="{78631052-8D5B-45DF-B0C9-605CDA47FCE3}"/>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24" name="Straight Connector 223">
              <a:extLst>
                <a:ext uri="{FF2B5EF4-FFF2-40B4-BE49-F238E27FC236}">
                  <a16:creationId xmlns:a16="http://schemas.microsoft.com/office/drawing/2014/main" xmlns="" id="{D9338623-FA27-434D-B385-A03968C8A52E}"/>
                </a:ext>
              </a:extLst>
            </p:cNvPr>
            <p:cNvCxnSpPr>
              <a:stCxn id="219" idx="6"/>
              <a:endCxn id="220"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xmlns="" id="{AE230779-914A-4249-96A0-ACA13DB10F8C}"/>
                </a:ext>
              </a:extLst>
            </p:cNvPr>
            <p:cNvCxnSpPr>
              <a:stCxn id="219" idx="1"/>
              <a:endCxn id="217"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xmlns="" id="{576A27E4-E4B3-4A99-AFFB-215392930BCE}"/>
                </a:ext>
              </a:extLst>
            </p:cNvPr>
            <p:cNvCxnSpPr>
              <a:stCxn id="219" idx="7"/>
              <a:endCxn id="218"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xmlns="" id="{6093E98F-EFEF-42A4-80F4-E27B7F1BD17C}"/>
                </a:ext>
              </a:extLst>
            </p:cNvPr>
            <p:cNvCxnSpPr>
              <a:stCxn id="220" idx="1"/>
              <a:endCxn id="221"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xmlns="" id="{55F2D27E-D6FD-4047-8A90-57682A11F693}"/>
                </a:ext>
              </a:extLst>
            </p:cNvPr>
            <p:cNvCxnSpPr>
              <a:stCxn id="220" idx="7"/>
              <a:endCxn id="222"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xmlns="" id="{9B0FAE10-3BEB-496D-86BF-C678685C7D27}"/>
                </a:ext>
              </a:extLst>
            </p:cNvPr>
            <p:cNvCxnSpPr>
              <a:stCxn id="220" idx="6"/>
              <a:endCxn id="223"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30" name="Group 229">
            <a:extLst>
              <a:ext uri="{FF2B5EF4-FFF2-40B4-BE49-F238E27FC236}">
                <a16:creationId xmlns:a16="http://schemas.microsoft.com/office/drawing/2014/main" xmlns="" id="{2E8B8CC2-9E25-4294-B531-3BA2AFE92649}"/>
              </a:ext>
            </a:extLst>
          </p:cNvPr>
          <p:cNvGrpSpPr/>
          <p:nvPr/>
        </p:nvGrpSpPr>
        <p:grpSpPr>
          <a:xfrm>
            <a:off x="7478250" y="5380098"/>
            <a:ext cx="1124148" cy="602190"/>
            <a:chOff x="3577701" y="4923422"/>
            <a:chExt cx="3198182" cy="1122272"/>
          </a:xfrm>
        </p:grpSpPr>
        <p:sp>
          <p:nvSpPr>
            <p:cNvPr id="231" name="Oval 230">
              <a:extLst>
                <a:ext uri="{FF2B5EF4-FFF2-40B4-BE49-F238E27FC236}">
                  <a16:creationId xmlns:a16="http://schemas.microsoft.com/office/drawing/2014/main" xmlns="" id="{09F09A76-22C0-4276-90E4-962430C3DFB1}"/>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32" name="Oval 231">
              <a:extLst>
                <a:ext uri="{FF2B5EF4-FFF2-40B4-BE49-F238E27FC236}">
                  <a16:creationId xmlns:a16="http://schemas.microsoft.com/office/drawing/2014/main" xmlns="" id="{BA2D3A0E-550A-4769-A1D3-8FEB69CB408A}"/>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33" name="Oval 232">
              <a:extLst>
                <a:ext uri="{FF2B5EF4-FFF2-40B4-BE49-F238E27FC236}">
                  <a16:creationId xmlns:a16="http://schemas.microsoft.com/office/drawing/2014/main" xmlns="" id="{FEE13B3C-5D18-4373-A22C-536CBBDD58AE}"/>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34" name="Oval 233">
              <a:extLst>
                <a:ext uri="{FF2B5EF4-FFF2-40B4-BE49-F238E27FC236}">
                  <a16:creationId xmlns:a16="http://schemas.microsoft.com/office/drawing/2014/main" xmlns="" id="{14B5363B-28B4-4C65-85F2-7D348A3D97DB}"/>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35" name="Oval 234">
              <a:extLst>
                <a:ext uri="{FF2B5EF4-FFF2-40B4-BE49-F238E27FC236}">
                  <a16:creationId xmlns:a16="http://schemas.microsoft.com/office/drawing/2014/main" xmlns="" id="{FB99FE19-F237-42D5-9134-41E8D6B419D6}"/>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36" name="Oval 235">
              <a:extLst>
                <a:ext uri="{FF2B5EF4-FFF2-40B4-BE49-F238E27FC236}">
                  <a16:creationId xmlns:a16="http://schemas.microsoft.com/office/drawing/2014/main" xmlns="" id="{34037628-4A71-463D-91A7-8E2C052A8B4F}"/>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37" name="Oval 236">
              <a:extLst>
                <a:ext uri="{FF2B5EF4-FFF2-40B4-BE49-F238E27FC236}">
                  <a16:creationId xmlns:a16="http://schemas.microsoft.com/office/drawing/2014/main" xmlns="" id="{D7EE301E-DD9C-4412-8B6C-2157C402C93B}"/>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38" name="Straight Connector 237">
              <a:extLst>
                <a:ext uri="{FF2B5EF4-FFF2-40B4-BE49-F238E27FC236}">
                  <a16:creationId xmlns:a16="http://schemas.microsoft.com/office/drawing/2014/main" xmlns="" id="{1338632C-842C-4D3D-B8B2-4A72A9FB80A0}"/>
                </a:ext>
              </a:extLst>
            </p:cNvPr>
            <p:cNvCxnSpPr>
              <a:stCxn id="233" idx="6"/>
              <a:endCxn id="23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xmlns="" id="{6CDE6469-5BFF-4B0F-BC1C-9AD432C21FA1}"/>
                </a:ext>
              </a:extLst>
            </p:cNvPr>
            <p:cNvCxnSpPr>
              <a:stCxn id="233" idx="1"/>
              <a:endCxn id="23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xmlns="" id="{8F1368EE-D748-40D0-9A87-8DBD0E993677}"/>
                </a:ext>
              </a:extLst>
            </p:cNvPr>
            <p:cNvCxnSpPr>
              <a:stCxn id="233" idx="7"/>
              <a:endCxn id="23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xmlns="" id="{5EEC028D-8028-45D3-976A-2EFD867FEAE7}"/>
                </a:ext>
              </a:extLst>
            </p:cNvPr>
            <p:cNvCxnSpPr>
              <a:stCxn id="234" idx="1"/>
              <a:endCxn id="23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xmlns="" id="{495BF9E2-7614-485A-A79B-E1BB5024432D}"/>
                </a:ext>
              </a:extLst>
            </p:cNvPr>
            <p:cNvCxnSpPr>
              <a:stCxn id="234" idx="7"/>
              <a:endCxn id="23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xmlns="" id="{D9716D44-A928-4831-9320-378CC2A8AA04}"/>
                </a:ext>
              </a:extLst>
            </p:cNvPr>
            <p:cNvCxnSpPr>
              <a:stCxn id="234" idx="6"/>
              <a:endCxn id="23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58" name="Group 257">
            <a:extLst>
              <a:ext uri="{FF2B5EF4-FFF2-40B4-BE49-F238E27FC236}">
                <a16:creationId xmlns:a16="http://schemas.microsoft.com/office/drawing/2014/main" xmlns="" id="{BF6BF57A-B834-4993-87E6-DCEA3B73FEC1}"/>
              </a:ext>
            </a:extLst>
          </p:cNvPr>
          <p:cNvGrpSpPr/>
          <p:nvPr/>
        </p:nvGrpSpPr>
        <p:grpSpPr>
          <a:xfrm>
            <a:off x="6235670" y="6182253"/>
            <a:ext cx="1103967" cy="614348"/>
            <a:chOff x="3577701" y="4923422"/>
            <a:chExt cx="3198182" cy="1122272"/>
          </a:xfrm>
        </p:grpSpPr>
        <p:sp>
          <p:nvSpPr>
            <p:cNvPr id="259" name="Oval 258">
              <a:extLst>
                <a:ext uri="{FF2B5EF4-FFF2-40B4-BE49-F238E27FC236}">
                  <a16:creationId xmlns:a16="http://schemas.microsoft.com/office/drawing/2014/main" xmlns="" id="{33364170-D58B-4721-B7D6-C92024FAFF75}"/>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60" name="Oval 259">
              <a:extLst>
                <a:ext uri="{FF2B5EF4-FFF2-40B4-BE49-F238E27FC236}">
                  <a16:creationId xmlns:a16="http://schemas.microsoft.com/office/drawing/2014/main" xmlns="" id="{FDCF73A7-1F40-4AEF-AB48-BFA9E53823C5}"/>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61" name="Oval 260">
              <a:extLst>
                <a:ext uri="{FF2B5EF4-FFF2-40B4-BE49-F238E27FC236}">
                  <a16:creationId xmlns:a16="http://schemas.microsoft.com/office/drawing/2014/main" xmlns="" id="{BB1AE4BB-5544-4290-8DD4-478E11EEA6A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62" name="Oval 261">
              <a:extLst>
                <a:ext uri="{FF2B5EF4-FFF2-40B4-BE49-F238E27FC236}">
                  <a16:creationId xmlns:a16="http://schemas.microsoft.com/office/drawing/2014/main" xmlns="" id="{28A3F62A-CC09-4FEA-8E95-E2AD8E71A78D}"/>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63" name="Oval 262">
              <a:extLst>
                <a:ext uri="{FF2B5EF4-FFF2-40B4-BE49-F238E27FC236}">
                  <a16:creationId xmlns:a16="http://schemas.microsoft.com/office/drawing/2014/main" xmlns="" id="{30043405-CB18-4797-AC42-9E7A2A3AFDD4}"/>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64" name="Oval 263">
              <a:extLst>
                <a:ext uri="{FF2B5EF4-FFF2-40B4-BE49-F238E27FC236}">
                  <a16:creationId xmlns:a16="http://schemas.microsoft.com/office/drawing/2014/main" xmlns="" id="{510B86D4-BCA4-48B4-A9B8-0910B233F4E2}"/>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65" name="Oval 264">
              <a:extLst>
                <a:ext uri="{FF2B5EF4-FFF2-40B4-BE49-F238E27FC236}">
                  <a16:creationId xmlns:a16="http://schemas.microsoft.com/office/drawing/2014/main" xmlns="" id="{70A9BFD6-7221-4D47-AB9F-2AF1CFC67BC3}"/>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66" name="Straight Connector 265">
              <a:extLst>
                <a:ext uri="{FF2B5EF4-FFF2-40B4-BE49-F238E27FC236}">
                  <a16:creationId xmlns:a16="http://schemas.microsoft.com/office/drawing/2014/main" xmlns="" id="{ABB3AAA6-146E-4B45-B7A5-F609FC313B0F}"/>
                </a:ext>
              </a:extLst>
            </p:cNvPr>
            <p:cNvCxnSpPr>
              <a:stCxn id="261" idx="6"/>
              <a:endCxn id="26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Connector 266">
              <a:extLst>
                <a:ext uri="{FF2B5EF4-FFF2-40B4-BE49-F238E27FC236}">
                  <a16:creationId xmlns:a16="http://schemas.microsoft.com/office/drawing/2014/main" xmlns="" id="{534BC297-1A84-4304-A018-1A65DC3B8CDB}"/>
                </a:ext>
              </a:extLst>
            </p:cNvPr>
            <p:cNvCxnSpPr>
              <a:stCxn id="261" idx="1"/>
              <a:endCxn id="25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xmlns="" id="{D0668EA1-0293-4309-98D4-B7F0F53818A1}"/>
                </a:ext>
              </a:extLst>
            </p:cNvPr>
            <p:cNvCxnSpPr>
              <a:stCxn id="261" idx="7"/>
              <a:endCxn id="26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xmlns="" id="{402A45DB-D086-41D8-B2D7-D9B9E7C2A248}"/>
                </a:ext>
              </a:extLst>
            </p:cNvPr>
            <p:cNvCxnSpPr>
              <a:stCxn id="262" idx="1"/>
              <a:endCxn id="26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xmlns="" id="{A1B59E2E-8076-48D5-819A-15DC11CA69CF}"/>
                </a:ext>
              </a:extLst>
            </p:cNvPr>
            <p:cNvCxnSpPr>
              <a:stCxn id="262" idx="7"/>
              <a:endCxn id="26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71" name="Straight Connector 270">
              <a:extLst>
                <a:ext uri="{FF2B5EF4-FFF2-40B4-BE49-F238E27FC236}">
                  <a16:creationId xmlns:a16="http://schemas.microsoft.com/office/drawing/2014/main" xmlns="" id="{016E8E12-D02E-4F5D-809C-BE39EA2BAAF2}"/>
                </a:ext>
              </a:extLst>
            </p:cNvPr>
            <p:cNvCxnSpPr>
              <a:stCxn id="262" idx="6"/>
              <a:endCxn id="26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xmlns="" val="2992256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1D36F3D-FA88-445A-91DE-4C786D2309D4}"/>
              </a:ext>
            </a:extLst>
          </p:cNvPr>
          <p:cNvPicPr>
            <a:picLocks noChangeAspect="1"/>
          </p:cNvPicPr>
          <p:nvPr/>
        </p:nvPicPr>
        <p:blipFill>
          <a:blip r:embed="rId2" cstate="print"/>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xmlns="" id="{46A96B00-D8A8-41DE-89D4-3080BAC46BE8}"/>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A6A3E6C-3A4E-4B8D-AA71-FA85FC4A0D79}"/>
              </a:ext>
            </a:extLst>
          </p:cNvPr>
          <p:cNvSpPr txBox="1"/>
          <p:nvPr/>
        </p:nvSpPr>
        <p:spPr>
          <a:xfrm>
            <a:off x="399495" y="1047565"/>
            <a:ext cx="11265763" cy="1754326"/>
          </a:xfrm>
          <a:prstGeom prst="rect">
            <a:avLst/>
          </a:prstGeom>
          <a:noFill/>
        </p:spPr>
        <p:txBody>
          <a:bodyPr wrap="square" rtlCol="0">
            <a:spAutoFit/>
          </a:bodyPr>
          <a:lstStyle/>
          <a:p>
            <a:r>
              <a:rPr lang="en-US" b="1" i="0" dirty="0">
                <a:solidFill>
                  <a:srgbClr val="333333"/>
                </a:solidFill>
                <a:effectLst/>
                <a:latin typeface="Times New Roman" panose="02020603050405020304" pitchFamily="18" charset="0"/>
                <a:cs typeface="Times New Roman" panose="02020603050405020304" pitchFamily="18" charset="0"/>
              </a:rPr>
              <a:t>Depth First Search:</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DFS traversal of a graph produces a </a:t>
            </a: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as final result.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is a graph without loops.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We use </a:t>
            </a:r>
            <a:r>
              <a:rPr lang="en-US" b="1" i="0" dirty="0">
                <a:solidFill>
                  <a:srgbClr val="333333"/>
                </a:solidFill>
                <a:effectLst/>
                <a:latin typeface="Times New Roman" panose="02020603050405020304" pitchFamily="18" charset="0"/>
                <a:cs typeface="Times New Roman" panose="02020603050405020304" pitchFamily="18" charset="0"/>
              </a:rPr>
              <a:t>Stack data structure</a:t>
            </a:r>
            <a:r>
              <a:rPr lang="en-US" b="0" i="0" dirty="0">
                <a:solidFill>
                  <a:srgbClr val="333333"/>
                </a:solidFill>
                <a:effectLst/>
                <a:latin typeface="Times New Roman" panose="02020603050405020304" pitchFamily="18" charset="0"/>
                <a:cs typeface="Times New Roman" panose="02020603050405020304" pitchFamily="18" charset="0"/>
              </a:rPr>
              <a:t> with maximum size of total number of vertices in the graph to implement DFS traversal.</a:t>
            </a:r>
          </a:p>
          <a:p>
            <a:endParaRPr lang="en-IN" dirty="0"/>
          </a:p>
        </p:txBody>
      </p:sp>
      <p:pic>
        <p:nvPicPr>
          <p:cNvPr id="8" name="Picture 7">
            <a:extLst>
              <a:ext uri="{FF2B5EF4-FFF2-40B4-BE49-F238E27FC236}">
                <a16:creationId xmlns:a16="http://schemas.microsoft.com/office/drawing/2014/main" xmlns="" id="{E1CB4FDF-666F-4745-B3FF-C84CA949EAFB}"/>
              </a:ext>
            </a:extLst>
          </p:cNvPr>
          <p:cNvPicPr>
            <a:picLocks noChangeAspect="1"/>
          </p:cNvPicPr>
          <p:nvPr/>
        </p:nvPicPr>
        <p:blipFill>
          <a:blip r:embed="rId3"/>
          <a:stretch>
            <a:fillRect/>
          </a:stretch>
        </p:blipFill>
        <p:spPr>
          <a:xfrm>
            <a:off x="834501" y="2681056"/>
            <a:ext cx="9987379" cy="2814222"/>
          </a:xfrm>
          <a:prstGeom prst="rect">
            <a:avLst/>
          </a:prstGeom>
        </p:spPr>
      </p:pic>
    </p:spTree>
    <p:extLst>
      <p:ext uri="{BB962C8B-B14F-4D97-AF65-F5344CB8AC3E}">
        <p14:creationId xmlns:p14="http://schemas.microsoft.com/office/powerpoint/2010/main" xmlns="" val="167021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B1D02F9-9DA2-4111-937A-D77DA6C94963}"/>
              </a:ext>
            </a:extLst>
          </p:cNvPr>
          <p:cNvPicPr>
            <a:picLocks noChangeAspect="1"/>
          </p:cNvPicPr>
          <p:nvPr/>
        </p:nvPicPr>
        <p:blipFill>
          <a:blip r:embed="rId2" cstate="print"/>
          <a:stretch>
            <a:fillRect/>
          </a:stretch>
        </p:blipFill>
        <p:spPr>
          <a:xfrm>
            <a:off x="196337" y="5920512"/>
            <a:ext cx="875754" cy="707886"/>
          </a:xfrm>
          <a:prstGeom prst="rect">
            <a:avLst/>
          </a:prstGeom>
        </p:spPr>
      </p:pic>
      <p:pic>
        <p:nvPicPr>
          <p:cNvPr id="5" name="Picture 4">
            <a:extLst>
              <a:ext uri="{FF2B5EF4-FFF2-40B4-BE49-F238E27FC236}">
                <a16:creationId xmlns:a16="http://schemas.microsoft.com/office/drawing/2014/main" xmlns="" id="{0E969F86-8265-432F-BD4B-E1CB139F8502}"/>
              </a:ext>
            </a:extLst>
          </p:cNvPr>
          <p:cNvPicPr>
            <a:picLocks noChangeAspect="1"/>
          </p:cNvPicPr>
          <p:nvPr/>
        </p:nvPicPr>
        <p:blipFill>
          <a:blip r:embed="rId3"/>
          <a:stretch>
            <a:fillRect/>
          </a:stretch>
        </p:blipFill>
        <p:spPr>
          <a:xfrm>
            <a:off x="3359387" y="176337"/>
            <a:ext cx="3076258" cy="1315112"/>
          </a:xfrm>
          <a:prstGeom prst="rect">
            <a:avLst/>
          </a:prstGeom>
        </p:spPr>
      </p:pic>
      <p:pic>
        <p:nvPicPr>
          <p:cNvPr id="7" name="Picture 6">
            <a:extLst>
              <a:ext uri="{FF2B5EF4-FFF2-40B4-BE49-F238E27FC236}">
                <a16:creationId xmlns:a16="http://schemas.microsoft.com/office/drawing/2014/main" xmlns="" id="{7CFF4266-5F27-417F-B7D4-4E02777A81B0}"/>
              </a:ext>
            </a:extLst>
          </p:cNvPr>
          <p:cNvPicPr>
            <a:picLocks noChangeAspect="1"/>
          </p:cNvPicPr>
          <p:nvPr/>
        </p:nvPicPr>
        <p:blipFill>
          <a:blip r:embed="rId4"/>
          <a:stretch>
            <a:fillRect/>
          </a:stretch>
        </p:blipFill>
        <p:spPr>
          <a:xfrm>
            <a:off x="55662" y="54732"/>
            <a:ext cx="3249793" cy="1873129"/>
          </a:xfrm>
          <a:prstGeom prst="rect">
            <a:avLst/>
          </a:prstGeom>
        </p:spPr>
      </p:pic>
      <p:pic>
        <p:nvPicPr>
          <p:cNvPr id="9" name="Picture 8">
            <a:extLst>
              <a:ext uri="{FF2B5EF4-FFF2-40B4-BE49-F238E27FC236}">
                <a16:creationId xmlns:a16="http://schemas.microsoft.com/office/drawing/2014/main" xmlns="" id="{399B24D1-23A3-4947-881B-8BC93378C30C}"/>
              </a:ext>
            </a:extLst>
          </p:cNvPr>
          <p:cNvPicPr>
            <a:picLocks noChangeAspect="1"/>
          </p:cNvPicPr>
          <p:nvPr/>
        </p:nvPicPr>
        <p:blipFill>
          <a:blip r:embed="rId5" cstate="print"/>
          <a:stretch>
            <a:fillRect/>
          </a:stretch>
        </p:blipFill>
        <p:spPr>
          <a:xfrm>
            <a:off x="0" y="1998952"/>
            <a:ext cx="3249793" cy="1632016"/>
          </a:xfrm>
          <a:prstGeom prst="rect">
            <a:avLst/>
          </a:prstGeom>
        </p:spPr>
      </p:pic>
      <p:pic>
        <p:nvPicPr>
          <p:cNvPr id="11" name="Picture 10">
            <a:extLst>
              <a:ext uri="{FF2B5EF4-FFF2-40B4-BE49-F238E27FC236}">
                <a16:creationId xmlns:a16="http://schemas.microsoft.com/office/drawing/2014/main" xmlns="" id="{E61731BC-871D-439A-ABC9-6B4FC9BC71FE}"/>
              </a:ext>
            </a:extLst>
          </p:cNvPr>
          <p:cNvPicPr>
            <a:picLocks noChangeAspect="1"/>
          </p:cNvPicPr>
          <p:nvPr/>
        </p:nvPicPr>
        <p:blipFill>
          <a:blip r:embed="rId6"/>
          <a:stretch>
            <a:fillRect/>
          </a:stretch>
        </p:blipFill>
        <p:spPr>
          <a:xfrm>
            <a:off x="1" y="3630968"/>
            <a:ext cx="3062796" cy="2009771"/>
          </a:xfrm>
          <a:prstGeom prst="rect">
            <a:avLst/>
          </a:prstGeom>
        </p:spPr>
      </p:pic>
      <p:pic>
        <p:nvPicPr>
          <p:cNvPr id="13" name="Picture 12">
            <a:extLst>
              <a:ext uri="{FF2B5EF4-FFF2-40B4-BE49-F238E27FC236}">
                <a16:creationId xmlns:a16="http://schemas.microsoft.com/office/drawing/2014/main" xmlns="" id="{8F3B31F1-6BDB-45F9-BA19-4FA4CA850CF7}"/>
              </a:ext>
            </a:extLst>
          </p:cNvPr>
          <p:cNvPicPr>
            <a:picLocks noChangeAspect="1"/>
          </p:cNvPicPr>
          <p:nvPr/>
        </p:nvPicPr>
        <p:blipFill>
          <a:blip r:embed="rId7"/>
          <a:stretch>
            <a:fillRect/>
          </a:stretch>
        </p:blipFill>
        <p:spPr>
          <a:xfrm>
            <a:off x="3062797" y="1424865"/>
            <a:ext cx="3327712" cy="1873129"/>
          </a:xfrm>
          <a:prstGeom prst="rect">
            <a:avLst/>
          </a:prstGeom>
        </p:spPr>
      </p:pic>
      <p:pic>
        <p:nvPicPr>
          <p:cNvPr id="15" name="Picture 14">
            <a:extLst>
              <a:ext uri="{FF2B5EF4-FFF2-40B4-BE49-F238E27FC236}">
                <a16:creationId xmlns:a16="http://schemas.microsoft.com/office/drawing/2014/main" xmlns="" id="{D86EA4D2-591B-45D4-A0EF-2E4709D9EE4F}"/>
              </a:ext>
            </a:extLst>
          </p:cNvPr>
          <p:cNvPicPr>
            <a:picLocks noChangeAspect="1"/>
          </p:cNvPicPr>
          <p:nvPr/>
        </p:nvPicPr>
        <p:blipFill>
          <a:blip r:embed="rId8" cstate="print"/>
          <a:stretch>
            <a:fillRect/>
          </a:stretch>
        </p:blipFill>
        <p:spPr>
          <a:xfrm>
            <a:off x="3062797" y="3369085"/>
            <a:ext cx="3372848" cy="1632144"/>
          </a:xfrm>
          <a:prstGeom prst="rect">
            <a:avLst/>
          </a:prstGeom>
        </p:spPr>
      </p:pic>
      <p:pic>
        <p:nvPicPr>
          <p:cNvPr id="17" name="Picture 16">
            <a:extLst>
              <a:ext uri="{FF2B5EF4-FFF2-40B4-BE49-F238E27FC236}">
                <a16:creationId xmlns:a16="http://schemas.microsoft.com/office/drawing/2014/main" xmlns="" id="{DDF7D1CD-68FC-40D6-89A2-7296AE83FBB5}"/>
              </a:ext>
            </a:extLst>
          </p:cNvPr>
          <p:cNvPicPr>
            <a:picLocks noChangeAspect="1"/>
          </p:cNvPicPr>
          <p:nvPr/>
        </p:nvPicPr>
        <p:blipFill>
          <a:blip r:embed="rId9" cstate="print"/>
          <a:stretch>
            <a:fillRect/>
          </a:stretch>
        </p:blipFill>
        <p:spPr>
          <a:xfrm>
            <a:off x="3062798" y="5031281"/>
            <a:ext cx="3453412" cy="1387274"/>
          </a:xfrm>
          <a:prstGeom prst="rect">
            <a:avLst/>
          </a:prstGeom>
        </p:spPr>
      </p:pic>
      <p:pic>
        <p:nvPicPr>
          <p:cNvPr id="19" name="Picture 18">
            <a:extLst>
              <a:ext uri="{FF2B5EF4-FFF2-40B4-BE49-F238E27FC236}">
                <a16:creationId xmlns:a16="http://schemas.microsoft.com/office/drawing/2014/main" xmlns="" id="{AFB7E340-E0D8-4E92-AE85-F4894C6087DA}"/>
              </a:ext>
            </a:extLst>
          </p:cNvPr>
          <p:cNvPicPr>
            <a:picLocks noChangeAspect="1"/>
          </p:cNvPicPr>
          <p:nvPr/>
        </p:nvPicPr>
        <p:blipFill>
          <a:blip r:embed="rId10"/>
          <a:stretch>
            <a:fillRect/>
          </a:stretch>
        </p:blipFill>
        <p:spPr>
          <a:xfrm>
            <a:off x="6489578" y="54732"/>
            <a:ext cx="3076258" cy="1873129"/>
          </a:xfrm>
          <a:prstGeom prst="rect">
            <a:avLst/>
          </a:prstGeom>
        </p:spPr>
      </p:pic>
      <p:pic>
        <p:nvPicPr>
          <p:cNvPr id="21" name="Picture 20">
            <a:extLst>
              <a:ext uri="{FF2B5EF4-FFF2-40B4-BE49-F238E27FC236}">
                <a16:creationId xmlns:a16="http://schemas.microsoft.com/office/drawing/2014/main" xmlns="" id="{0A7889A1-368A-4E2F-92E3-DD74C3AA16CF}"/>
              </a:ext>
            </a:extLst>
          </p:cNvPr>
          <p:cNvPicPr>
            <a:picLocks noChangeAspect="1"/>
          </p:cNvPicPr>
          <p:nvPr/>
        </p:nvPicPr>
        <p:blipFill>
          <a:blip r:embed="rId11" cstate="print"/>
          <a:stretch>
            <a:fillRect/>
          </a:stretch>
        </p:blipFill>
        <p:spPr>
          <a:xfrm>
            <a:off x="6516210" y="1927860"/>
            <a:ext cx="2982231" cy="1632015"/>
          </a:xfrm>
          <a:prstGeom prst="rect">
            <a:avLst/>
          </a:prstGeom>
        </p:spPr>
      </p:pic>
      <p:pic>
        <p:nvPicPr>
          <p:cNvPr id="23" name="Picture 22">
            <a:extLst>
              <a:ext uri="{FF2B5EF4-FFF2-40B4-BE49-F238E27FC236}">
                <a16:creationId xmlns:a16="http://schemas.microsoft.com/office/drawing/2014/main" xmlns="" id="{3FFA6580-B35D-434B-AF34-2F574C60BF25}"/>
              </a:ext>
            </a:extLst>
          </p:cNvPr>
          <p:cNvPicPr>
            <a:picLocks noChangeAspect="1"/>
          </p:cNvPicPr>
          <p:nvPr/>
        </p:nvPicPr>
        <p:blipFill>
          <a:blip r:embed="rId12" cstate="print"/>
          <a:stretch>
            <a:fillRect/>
          </a:stretch>
        </p:blipFill>
        <p:spPr>
          <a:xfrm>
            <a:off x="6607328" y="3670139"/>
            <a:ext cx="2958508" cy="1331090"/>
          </a:xfrm>
          <a:prstGeom prst="rect">
            <a:avLst/>
          </a:prstGeom>
        </p:spPr>
      </p:pic>
      <p:pic>
        <p:nvPicPr>
          <p:cNvPr id="25" name="Picture 24">
            <a:extLst>
              <a:ext uri="{FF2B5EF4-FFF2-40B4-BE49-F238E27FC236}">
                <a16:creationId xmlns:a16="http://schemas.microsoft.com/office/drawing/2014/main" xmlns="" id="{ED1DE961-670D-4DC9-8CD1-4BD97389664F}"/>
              </a:ext>
            </a:extLst>
          </p:cNvPr>
          <p:cNvPicPr>
            <a:picLocks noChangeAspect="1"/>
          </p:cNvPicPr>
          <p:nvPr/>
        </p:nvPicPr>
        <p:blipFill>
          <a:blip r:embed="rId13" cstate="print"/>
          <a:stretch>
            <a:fillRect/>
          </a:stretch>
        </p:blipFill>
        <p:spPr>
          <a:xfrm>
            <a:off x="6607328" y="5052872"/>
            <a:ext cx="2891113" cy="1387274"/>
          </a:xfrm>
          <a:prstGeom prst="rect">
            <a:avLst/>
          </a:prstGeom>
        </p:spPr>
      </p:pic>
      <p:pic>
        <p:nvPicPr>
          <p:cNvPr id="27" name="Picture 26">
            <a:extLst>
              <a:ext uri="{FF2B5EF4-FFF2-40B4-BE49-F238E27FC236}">
                <a16:creationId xmlns:a16="http://schemas.microsoft.com/office/drawing/2014/main" xmlns="" id="{E3F2A06C-2736-435B-8B17-1935F6A53882}"/>
              </a:ext>
            </a:extLst>
          </p:cNvPr>
          <p:cNvPicPr>
            <a:picLocks noChangeAspect="1"/>
          </p:cNvPicPr>
          <p:nvPr/>
        </p:nvPicPr>
        <p:blipFill>
          <a:blip r:embed="rId14"/>
          <a:stretch>
            <a:fillRect/>
          </a:stretch>
        </p:blipFill>
        <p:spPr>
          <a:xfrm>
            <a:off x="9619767" y="42850"/>
            <a:ext cx="2391719" cy="2062940"/>
          </a:xfrm>
          <a:prstGeom prst="rect">
            <a:avLst/>
          </a:prstGeom>
        </p:spPr>
      </p:pic>
      <p:pic>
        <p:nvPicPr>
          <p:cNvPr id="29" name="Picture 28">
            <a:extLst>
              <a:ext uri="{FF2B5EF4-FFF2-40B4-BE49-F238E27FC236}">
                <a16:creationId xmlns:a16="http://schemas.microsoft.com/office/drawing/2014/main" xmlns="" id="{C0DAEA08-3D51-40CB-8CAD-E56919279B4A}"/>
              </a:ext>
            </a:extLst>
          </p:cNvPr>
          <p:cNvPicPr>
            <a:picLocks noChangeAspect="1"/>
          </p:cNvPicPr>
          <p:nvPr/>
        </p:nvPicPr>
        <p:blipFill>
          <a:blip r:embed="rId15"/>
          <a:stretch>
            <a:fillRect/>
          </a:stretch>
        </p:blipFill>
        <p:spPr>
          <a:xfrm>
            <a:off x="9656926" y="2205370"/>
            <a:ext cx="2391719" cy="2186588"/>
          </a:xfrm>
          <a:prstGeom prst="rect">
            <a:avLst/>
          </a:prstGeom>
        </p:spPr>
      </p:pic>
      <p:pic>
        <p:nvPicPr>
          <p:cNvPr id="31" name="Picture 30">
            <a:extLst>
              <a:ext uri="{FF2B5EF4-FFF2-40B4-BE49-F238E27FC236}">
                <a16:creationId xmlns:a16="http://schemas.microsoft.com/office/drawing/2014/main" xmlns="" id="{BF642905-F3F5-450A-8B88-4CB818C0B9A5}"/>
              </a:ext>
            </a:extLst>
          </p:cNvPr>
          <p:cNvPicPr>
            <a:picLocks noChangeAspect="1"/>
          </p:cNvPicPr>
          <p:nvPr/>
        </p:nvPicPr>
        <p:blipFill>
          <a:blip r:embed="rId16"/>
          <a:stretch>
            <a:fillRect/>
          </a:stretch>
        </p:blipFill>
        <p:spPr>
          <a:xfrm>
            <a:off x="9565836" y="4377206"/>
            <a:ext cx="2482809" cy="2062940"/>
          </a:xfrm>
          <a:prstGeom prst="rect">
            <a:avLst/>
          </a:prstGeom>
        </p:spPr>
      </p:pic>
    </p:spTree>
    <p:extLst>
      <p:ext uri="{BB962C8B-B14F-4D97-AF65-F5344CB8AC3E}">
        <p14:creationId xmlns:p14="http://schemas.microsoft.com/office/powerpoint/2010/main" xmlns="" val="753775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68BBC3E-C62F-4FC1-BB44-434FE58A75C4}"/>
              </a:ext>
            </a:extLst>
          </p:cNvPr>
          <p:cNvPicPr>
            <a:picLocks noChangeAspect="1"/>
          </p:cNvPicPr>
          <p:nvPr/>
        </p:nvPicPr>
        <p:blipFill>
          <a:blip r:embed="rId2"/>
          <a:stretch>
            <a:fillRect/>
          </a:stretch>
        </p:blipFill>
        <p:spPr>
          <a:xfrm>
            <a:off x="2041808" y="327391"/>
            <a:ext cx="8108383" cy="6203218"/>
          </a:xfrm>
          <a:prstGeom prst="rect">
            <a:avLst/>
          </a:prstGeom>
        </p:spPr>
      </p:pic>
      <p:pic>
        <p:nvPicPr>
          <p:cNvPr id="5" name="Picture 4">
            <a:extLst>
              <a:ext uri="{FF2B5EF4-FFF2-40B4-BE49-F238E27FC236}">
                <a16:creationId xmlns:a16="http://schemas.microsoft.com/office/drawing/2014/main" xmlns="" id="{192F7BA7-595E-49DF-98F4-383AF947A16A}"/>
              </a:ext>
            </a:extLst>
          </p:cNvPr>
          <p:cNvPicPr>
            <a:picLocks noChangeAspect="1"/>
          </p:cNvPicPr>
          <p:nvPr/>
        </p:nvPicPr>
        <p:blipFill>
          <a:blip r:embed="rId3" cstate="print"/>
          <a:stretch>
            <a:fillRect/>
          </a:stretch>
        </p:blipFill>
        <p:spPr>
          <a:xfrm>
            <a:off x="196337" y="5920512"/>
            <a:ext cx="875754" cy="707886"/>
          </a:xfrm>
          <a:prstGeom prst="rect">
            <a:avLst/>
          </a:prstGeom>
        </p:spPr>
      </p:pic>
    </p:spTree>
    <p:extLst>
      <p:ext uri="{BB962C8B-B14F-4D97-AF65-F5344CB8AC3E}">
        <p14:creationId xmlns:p14="http://schemas.microsoft.com/office/powerpoint/2010/main" xmlns="" val="412142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79EAD0-9BAE-4EDF-B9F3-8258533BD524}"/>
              </a:ext>
            </a:extLst>
          </p:cNvPr>
          <p:cNvPicPr>
            <a:picLocks noChangeAspect="1"/>
          </p:cNvPicPr>
          <p:nvPr/>
        </p:nvPicPr>
        <p:blipFill>
          <a:blip r:embed="rId2" cstate="print"/>
          <a:stretch>
            <a:fillRect/>
          </a:stretch>
        </p:blipFill>
        <p:spPr>
          <a:xfrm>
            <a:off x="196337" y="5920512"/>
            <a:ext cx="875754" cy="707886"/>
          </a:xfrm>
          <a:prstGeom prst="rect">
            <a:avLst/>
          </a:prstGeom>
        </p:spPr>
      </p:pic>
      <p:pic>
        <p:nvPicPr>
          <p:cNvPr id="5" name="Picture 4">
            <a:extLst>
              <a:ext uri="{FF2B5EF4-FFF2-40B4-BE49-F238E27FC236}">
                <a16:creationId xmlns:a16="http://schemas.microsoft.com/office/drawing/2014/main" xmlns="" id="{F9122A8E-1A33-427B-9A9A-2B1E453FC158}"/>
              </a:ext>
            </a:extLst>
          </p:cNvPr>
          <p:cNvPicPr>
            <a:picLocks noChangeAspect="1"/>
          </p:cNvPicPr>
          <p:nvPr/>
        </p:nvPicPr>
        <p:blipFill>
          <a:blip r:embed="rId3"/>
          <a:stretch>
            <a:fillRect/>
          </a:stretch>
        </p:blipFill>
        <p:spPr>
          <a:xfrm>
            <a:off x="958788" y="630315"/>
            <a:ext cx="10351363" cy="5046780"/>
          </a:xfrm>
          <a:prstGeom prst="rect">
            <a:avLst/>
          </a:prstGeom>
        </p:spPr>
      </p:pic>
      <p:pic>
        <p:nvPicPr>
          <p:cNvPr id="6" name="Picture 5">
            <a:extLst>
              <a:ext uri="{FF2B5EF4-FFF2-40B4-BE49-F238E27FC236}">
                <a16:creationId xmlns:a16="http://schemas.microsoft.com/office/drawing/2014/main" xmlns="" id="{97854DE0-7EDE-45C5-9515-5B3A093BD06D}"/>
              </a:ext>
            </a:extLst>
          </p:cNvPr>
          <p:cNvPicPr>
            <a:picLocks noChangeAspect="1"/>
          </p:cNvPicPr>
          <p:nvPr/>
        </p:nvPicPr>
        <p:blipFill>
          <a:blip r:embed="rId2" cstate="print"/>
          <a:stretch>
            <a:fillRect/>
          </a:stretch>
        </p:blipFill>
        <p:spPr>
          <a:xfrm>
            <a:off x="196337" y="5873742"/>
            <a:ext cx="875754" cy="707886"/>
          </a:xfrm>
          <a:prstGeom prst="rect">
            <a:avLst/>
          </a:prstGeom>
        </p:spPr>
      </p:pic>
    </p:spTree>
    <p:extLst>
      <p:ext uri="{BB962C8B-B14F-4D97-AF65-F5344CB8AC3E}">
        <p14:creationId xmlns:p14="http://schemas.microsoft.com/office/powerpoint/2010/main" xmlns="" val="1299090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21CE359-5F4A-4FCF-80B8-28442EFC5190}"/>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DFS</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57C9CD87-5120-44C9-BB26-1D194B09BE40}"/>
              </a:ext>
            </a:extLst>
          </p:cNvPr>
          <p:cNvSpPr txBox="1"/>
          <p:nvPr/>
        </p:nvSpPr>
        <p:spPr>
          <a:xfrm>
            <a:off x="523783" y="872373"/>
            <a:ext cx="10644326" cy="5306485"/>
          </a:xfrm>
          <a:prstGeom prst="rect">
            <a:avLst/>
          </a:prstGeom>
          <a:solidFill>
            <a:srgbClr val="FFCCCC"/>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1) For an </a:t>
            </a:r>
            <a:r>
              <a:rPr lang="en-US" b="1" dirty="0">
                <a:latin typeface="Times New Roman" panose="02020603050405020304" pitchFamily="18" charset="0"/>
                <a:cs typeface="Times New Roman" panose="02020603050405020304" pitchFamily="18" charset="0"/>
              </a:rPr>
              <a:t>unweighted graph</a:t>
            </a:r>
            <a:r>
              <a:rPr lang="en-US" dirty="0">
                <a:latin typeface="Times New Roman" panose="02020603050405020304" pitchFamily="18" charset="0"/>
                <a:cs typeface="Times New Roman" panose="02020603050405020304" pitchFamily="18" charset="0"/>
              </a:rPr>
              <a:t>, DFS traversal of the graph </a:t>
            </a:r>
            <a:r>
              <a:rPr lang="en-US" b="1" dirty="0">
                <a:latin typeface="Times New Roman" panose="02020603050405020304" pitchFamily="18" charset="0"/>
                <a:cs typeface="Times New Roman" panose="02020603050405020304" pitchFamily="18" charset="0"/>
              </a:rPr>
              <a:t>produces the minimum spanning tree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all pair shortest path tree</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Detecting cycle in a graph </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A graph has cycle if and only if we see a back edge during DFS. So we can run DFS for the graph and check for back edges. </a:t>
            </a:r>
          </a:p>
          <a:p>
            <a:pPr algn="just"/>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Path Finding: </a:t>
            </a:r>
          </a:p>
          <a:p>
            <a:pPr algn="just"/>
            <a:r>
              <a:rPr lang="en-US" dirty="0">
                <a:latin typeface="Times New Roman" panose="02020603050405020304" pitchFamily="18" charset="0"/>
                <a:cs typeface="Times New Roman" panose="02020603050405020304" pitchFamily="18" charset="0"/>
              </a:rPr>
              <a:t>DFS algorithm to find a path between two given vertices u and z.</a:t>
            </a:r>
          </a:p>
          <a:p>
            <a:pPr algn="just"/>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Call DFS(G, u) with u as the start vertex. </a:t>
            </a:r>
          </a:p>
          <a:p>
            <a:pPr algn="just"/>
            <a:r>
              <a:rPr lang="en-US" dirty="0">
                <a:latin typeface="Times New Roman" panose="02020603050405020304" pitchFamily="18" charset="0"/>
                <a:cs typeface="Times New Roman" panose="02020603050405020304" pitchFamily="18" charset="0"/>
              </a:rPr>
              <a:t>ii) Use a stack S to keep track of the path between the start vertex and the current vertex.</a:t>
            </a:r>
          </a:p>
          <a:p>
            <a:pPr algn="just"/>
            <a:r>
              <a:rPr lang="en-US" dirty="0">
                <a:latin typeface="Times New Roman" panose="02020603050405020304" pitchFamily="18" charset="0"/>
                <a:cs typeface="Times New Roman" panose="02020603050405020304" pitchFamily="18" charset="0"/>
              </a:rPr>
              <a:t>iii) As soon as destination vertex z is encountered, return the path as the contents of the stack </a:t>
            </a:r>
          </a:p>
          <a:p>
            <a:pPr algn="just"/>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Topological Sorting:</a:t>
            </a:r>
          </a:p>
          <a:p>
            <a:pPr algn="just"/>
            <a:r>
              <a:rPr lang="en-US" dirty="0">
                <a:latin typeface="Times New Roman" panose="02020603050405020304" pitchFamily="18" charset="0"/>
                <a:cs typeface="Times New Roman" panose="02020603050405020304" pitchFamily="18" charset="0"/>
              </a:rPr>
              <a:t>Topological Sorting is mainly used for </a:t>
            </a:r>
            <a:r>
              <a:rPr lang="en-US" b="1" dirty="0">
                <a:latin typeface="Times New Roman" panose="02020603050405020304" pitchFamily="18" charset="0"/>
                <a:cs typeface="Times New Roman" panose="02020603050405020304" pitchFamily="18" charset="0"/>
              </a:rPr>
              <a:t>scheduling jobs </a:t>
            </a:r>
            <a:r>
              <a:rPr lang="en-US" dirty="0">
                <a:latin typeface="Times New Roman" panose="02020603050405020304" pitchFamily="18" charset="0"/>
                <a:cs typeface="Times New Roman" panose="02020603050405020304" pitchFamily="18" charset="0"/>
              </a:rPr>
              <a:t>from the given dependencies among jobs. </a:t>
            </a:r>
          </a:p>
          <a:p>
            <a:pPr algn="just"/>
            <a:r>
              <a:rPr lang="en-US" dirty="0">
                <a:latin typeface="Times New Roman" panose="02020603050405020304" pitchFamily="18" charset="0"/>
                <a:cs typeface="Times New Roman" panose="02020603050405020304" pitchFamily="18" charset="0"/>
              </a:rPr>
              <a:t>In computer science, applications of this type arise in instruction scheduling, ordering of formula cell evaluation when recomputing formula values in spreadsheets, logic synthesis, determining the order of compilation tasks to perform in make files, data serialization, and resolving symbol dependencies in linkers . </a:t>
            </a:r>
          </a:p>
          <a:p>
            <a:pPr algn="just"/>
            <a:r>
              <a:rPr lang="en-US" dirty="0">
                <a:latin typeface="Times New Roman" panose="02020603050405020304" pitchFamily="18" charset="0"/>
                <a:cs typeface="Times New Roman" panose="02020603050405020304" pitchFamily="18" charset="0"/>
              </a:rPr>
              <a:t>5) Finding Strongly Connected Components of a graph A directed graph is called strongly connected if there is a path from each vertex in the graph to every other vertex. </a:t>
            </a:r>
          </a:p>
          <a:p>
            <a:pPr algn="just"/>
            <a:r>
              <a:rPr lang="en-US" dirty="0">
                <a:latin typeface="Times New Roman" panose="02020603050405020304" pitchFamily="18" charset="0"/>
                <a:cs typeface="Times New Roman" panose="02020603050405020304" pitchFamily="18" charset="0"/>
              </a:rPr>
              <a:t>6) Solving puzzles with only one solution, such as mazes. DFS can be adapted to find all solutions to a maze by only including nodes on the current path in the visited set. </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EEA5F36C-A8B4-4733-B0D3-007961CA2A31}"/>
              </a:ext>
            </a:extLst>
          </p:cNvPr>
          <p:cNvPicPr>
            <a:picLocks noChangeAspect="1"/>
          </p:cNvPicPr>
          <p:nvPr/>
        </p:nvPicPr>
        <p:blipFill>
          <a:blip r:embed="rId2" cstate="print"/>
          <a:stretch>
            <a:fillRect/>
          </a:stretch>
        </p:blipFill>
        <p:spPr>
          <a:xfrm>
            <a:off x="0" y="6130886"/>
            <a:ext cx="875754" cy="707886"/>
          </a:xfrm>
          <a:prstGeom prst="rect">
            <a:avLst/>
          </a:prstGeom>
        </p:spPr>
      </p:pic>
    </p:spTree>
    <p:extLst>
      <p:ext uri="{BB962C8B-B14F-4D97-AF65-F5344CB8AC3E}">
        <p14:creationId xmlns:p14="http://schemas.microsoft.com/office/powerpoint/2010/main" xmlns="" val="2818877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403CD9-E6CF-413C-BBF4-8AC15E0862CC}"/>
              </a:ext>
            </a:extLst>
          </p:cNvPr>
          <p:cNvPicPr>
            <a:picLocks noChangeAspect="1"/>
          </p:cNvPicPr>
          <p:nvPr/>
        </p:nvPicPr>
        <p:blipFill>
          <a:blip r:embed="rId2" cstate="print"/>
          <a:stretch>
            <a:fillRect/>
          </a:stretch>
        </p:blipFill>
        <p:spPr>
          <a:xfrm>
            <a:off x="196337" y="5873742"/>
            <a:ext cx="875754" cy="707886"/>
          </a:xfrm>
          <a:prstGeom prst="rect">
            <a:avLst/>
          </a:prstGeom>
        </p:spPr>
      </p:pic>
      <p:sp>
        <p:nvSpPr>
          <p:cNvPr id="5" name="TextBox 4">
            <a:extLst>
              <a:ext uri="{FF2B5EF4-FFF2-40B4-BE49-F238E27FC236}">
                <a16:creationId xmlns:a16="http://schemas.microsoft.com/office/drawing/2014/main" xmlns="" id="{652FFA84-6CD5-4E85-9DD0-1943B1D2D394}"/>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35C026E6-CD38-4924-A811-4121F5FB968C}"/>
              </a:ext>
            </a:extLst>
          </p:cNvPr>
          <p:cNvSpPr txBox="1"/>
          <p:nvPr/>
        </p:nvSpPr>
        <p:spPr>
          <a:xfrm>
            <a:off x="381740" y="1145219"/>
            <a:ext cx="11745157" cy="1200329"/>
          </a:xfrm>
          <a:prstGeom prst="rect">
            <a:avLst/>
          </a:prstGeom>
          <a:noFill/>
        </p:spPr>
        <p:txBody>
          <a:bodyPr wrap="square" rtlCol="0">
            <a:spAutoFit/>
          </a:bodyPr>
          <a:lstStyle/>
          <a:p>
            <a:pPr algn="just"/>
            <a:r>
              <a:rPr lang="en-US" b="1" i="0" dirty="0">
                <a:solidFill>
                  <a:srgbClr val="333333"/>
                </a:solidFill>
                <a:effectLst/>
                <a:latin typeface="Times New Roman" panose="02020603050405020304" pitchFamily="18" charset="0"/>
                <a:cs typeface="Times New Roman" panose="02020603050405020304" pitchFamily="18" charset="0"/>
              </a:rPr>
              <a:t>Breadth First Search:</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BFS traversal of a graph produces a </a:t>
            </a: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as final result.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is a graph without loops.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Queue data structure</a:t>
            </a:r>
            <a:r>
              <a:rPr lang="en-US" b="0" i="0" dirty="0">
                <a:solidFill>
                  <a:srgbClr val="333333"/>
                </a:solidFill>
                <a:effectLst/>
                <a:latin typeface="Times New Roman" panose="02020603050405020304" pitchFamily="18" charset="0"/>
                <a:cs typeface="Times New Roman" panose="02020603050405020304" pitchFamily="18" charset="0"/>
              </a:rPr>
              <a:t> with maximum size of total number of vertices in the graph to implement BFS traversal.</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5DE78F2A-20EE-4407-85EF-FBEE4C1F7DDF}"/>
              </a:ext>
            </a:extLst>
          </p:cNvPr>
          <p:cNvPicPr>
            <a:picLocks noChangeAspect="1"/>
          </p:cNvPicPr>
          <p:nvPr/>
        </p:nvPicPr>
        <p:blipFill>
          <a:blip r:embed="rId3"/>
          <a:stretch>
            <a:fillRect/>
          </a:stretch>
        </p:blipFill>
        <p:spPr>
          <a:xfrm>
            <a:off x="656948" y="2621210"/>
            <a:ext cx="10005134" cy="2918456"/>
          </a:xfrm>
          <a:prstGeom prst="rect">
            <a:avLst/>
          </a:prstGeom>
        </p:spPr>
      </p:pic>
    </p:spTree>
    <p:extLst>
      <p:ext uri="{BB962C8B-B14F-4D97-AF65-F5344CB8AC3E}">
        <p14:creationId xmlns:p14="http://schemas.microsoft.com/office/powerpoint/2010/main" xmlns="" val="92882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D102CE-3F7C-4324-87FB-D5B696865A4C}"/>
              </a:ext>
            </a:extLst>
          </p:cNvPr>
          <p:cNvPicPr>
            <a:picLocks noChangeAspect="1"/>
          </p:cNvPicPr>
          <p:nvPr/>
        </p:nvPicPr>
        <p:blipFill>
          <a:blip r:embed="rId2" cstate="print"/>
          <a:stretch>
            <a:fillRect/>
          </a:stretch>
        </p:blipFill>
        <p:spPr>
          <a:xfrm>
            <a:off x="196337" y="5873742"/>
            <a:ext cx="875754" cy="707886"/>
          </a:xfrm>
          <a:prstGeom prst="rect">
            <a:avLst/>
          </a:prstGeom>
        </p:spPr>
      </p:pic>
      <p:pic>
        <p:nvPicPr>
          <p:cNvPr id="5" name="Picture 4">
            <a:extLst>
              <a:ext uri="{FF2B5EF4-FFF2-40B4-BE49-F238E27FC236}">
                <a16:creationId xmlns:a16="http://schemas.microsoft.com/office/drawing/2014/main" xmlns="" id="{D8AB9E2F-F244-40D4-944C-DB2288916AB3}"/>
              </a:ext>
            </a:extLst>
          </p:cNvPr>
          <p:cNvPicPr>
            <a:picLocks noChangeAspect="1"/>
          </p:cNvPicPr>
          <p:nvPr/>
        </p:nvPicPr>
        <p:blipFill>
          <a:blip r:embed="rId3"/>
          <a:stretch>
            <a:fillRect/>
          </a:stretch>
        </p:blipFill>
        <p:spPr>
          <a:xfrm>
            <a:off x="196337" y="276372"/>
            <a:ext cx="4064945" cy="1897544"/>
          </a:xfrm>
          <a:prstGeom prst="rect">
            <a:avLst/>
          </a:prstGeom>
        </p:spPr>
      </p:pic>
      <p:pic>
        <p:nvPicPr>
          <p:cNvPr id="7" name="Picture 6">
            <a:extLst>
              <a:ext uri="{FF2B5EF4-FFF2-40B4-BE49-F238E27FC236}">
                <a16:creationId xmlns:a16="http://schemas.microsoft.com/office/drawing/2014/main" xmlns="" id="{29049488-F4BA-4696-A3DB-0CDD6B2111D2}"/>
              </a:ext>
            </a:extLst>
          </p:cNvPr>
          <p:cNvPicPr>
            <a:picLocks noChangeAspect="1"/>
          </p:cNvPicPr>
          <p:nvPr/>
        </p:nvPicPr>
        <p:blipFill>
          <a:blip r:embed="rId4"/>
          <a:stretch>
            <a:fillRect/>
          </a:stretch>
        </p:blipFill>
        <p:spPr>
          <a:xfrm>
            <a:off x="280769" y="2338038"/>
            <a:ext cx="5090221" cy="1630280"/>
          </a:xfrm>
          <a:prstGeom prst="rect">
            <a:avLst/>
          </a:prstGeom>
        </p:spPr>
      </p:pic>
      <p:pic>
        <p:nvPicPr>
          <p:cNvPr id="9" name="Picture 8">
            <a:extLst>
              <a:ext uri="{FF2B5EF4-FFF2-40B4-BE49-F238E27FC236}">
                <a16:creationId xmlns:a16="http://schemas.microsoft.com/office/drawing/2014/main" xmlns="" id="{A7F5E343-B51E-4A1B-B519-B564290253E4}"/>
              </a:ext>
            </a:extLst>
          </p:cNvPr>
          <p:cNvPicPr>
            <a:picLocks noChangeAspect="1"/>
          </p:cNvPicPr>
          <p:nvPr/>
        </p:nvPicPr>
        <p:blipFill>
          <a:blip r:embed="rId5"/>
          <a:stretch>
            <a:fillRect/>
          </a:stretch>
        </p:blipFill>
        <p:spPr>
          <a:xfrm>
            <a:off x="129456" y="3990609"/>
            <a:ext cx="5525620" cy="1860842"/>
          </a:xfrm>
          <a:prstGeom prst="rect">
            <a:avLst/>
          </a:prstGeom>
        </p:spPr>
      </p:pic>
      <p:pic>
        <p:nvPicPr>
          <p:cNvPr id="11" name="Picture 10">
            <a:extLst>
              <a:ext uri="{FF2B5EF4-FFF2-40B4-BE49-F238E27FC236}">
                <a16:creationId xmlns:a16="http://schemas.microsoft.com/office/drawing/2014/main" xmlns="" id="{44188455-D8B3-4436-AE51-B32EACFD79FE}"/>
              </a:ext>
            </a:extLst>
          </p:cNvPr>
          <p:cNvPicPr>
            <a:picLocks noChangeAspect="1"/>
          </p:cNvPicPr>
          <p:nvPr/>
        </p:nvPicPr>
        <p:blipFill>
          <a:blip r:embed="rId6"/>
          <a:stretch>
            <a:fillRect/>
          </a:stretch>
        </p:blipFill>
        <p:spPr>
          <a:xfrm>
            <a:off x="4261282" y="276372"/>
            <a:ext cx="5610687" cy="1860843"/>
          </a:xfrm>
          <a:prstGeom prst="rect">
            <a:avLst/>
          </a:prstGeom>
        </p:spPr>
      </p:pic>
      <p:pic>
        <p:nvPicPr>
          <p:cNvPr id="13" name="Picture 12">
            <a:extLst>
              <a:ext uri="{FF2B5EF4-FFF2-40B4-BE49-F238E27FC236}">
                <a16:creationId xmlns:a16="http://schemas.microsoft.com/office/drawing/2014/main" xmlns="" id="{A64994CF-425B-4349-B243-1F1A3DB8DEBD}"/>
              </a:ext>
            </a:extLst>
          </p:cNvPr>
          <p:cNvPicPr>
            <a:picLocks noChangeAspect="1"/>
          </p:cNvPicPr>
          <p:nvPr/>
        </p:nvPicPr>
        <p:blipFill>
          <a:blip r:embed="rId7"/>
          <a:stretch>
            <a:fillRect/>
          </a:stretch>
        </p:blipFill>
        <p:spPr>
          <a:xfrm>
            <a:off x="5552573" y="2323628"/>
            <a:ext cx="5766456" cy="1630280"/>
          </a:xfrm>
          <a:prstGeom prst="rect">
            <a:avLst/>
          </a:prstGeom>
        </p:spPr>
      </p:pic>
      <p:pic>
        <p:nvPicPr>
          <p:cNvPr id="15" name="Picture 14">
            <a:extLst>
              <a:ext uri="{FF2B5EF4-FFF2-40B4-BE49-F238E27FC236}">
                <a16:creationId xmlns:a16="http://schemas.microsoft.com/office/drawing/2014/main" xmlns="" id="{6C62399C-A406-4251-82F3-F2D46576AA73}"/>
              </a:ext>
            </a:extLst>
          </p:cNvPr>
          <p:cNvPicPr>
            <a:picLocks noChangeAspect="1"/>
          </p:cNvPicPr>
          <p:nvPr/>
        </p:nvPicPr>
        <p:blipFill>
          <a:blip r:embed="rId8"/>
          <a:stretch>
            <a:fillRect/>
          </a:stretch>
        </p:blipFill>
        <p:spPr>
          <a:xfrm>
            <a:off x="5672990" y="4229867"/>
            <a:ext cx="5525621" cy="1725027"/>
          </a:xfrm>
          <a:prstGeom prst="rect">
            <a:avLst/>
          </a:prstGeom>
        </p:spPr>
      </p:pic>
    </p:spTree>
    <p:extLst>
      <p:ext uri="{BB962C8B-B14F-4D97-AF65-F5344CB8AC3E}">
        <p14:creationId xmlns:p14="http://schemas.microsoft.com/office/powerpoint/2010/main" xmlns="" val="2558930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D5D5202-BA71-464C-BAE4-1259E3DA5877}"/>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0E182C73-38B4-4199-A310-BF951B166239}"/>
              </a:ext>
            </a:extLst>
          </p:cNvPr>
          <p:cNvSpPr txBox="1"/>
          <p:nvPr/>
        </p:nvSpPr>
        <p:spPr>
          <a:xfrm>
            <a:off x="443883" y="346229"/>
            <a:ext cx="11212498" cy="5619565"/>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2D23EAB7-A4E8-46D3-8D50-00EAD435B704}"/>
              </a:ext>
            </a:extLst>
          </p:cNvPr>
          <p:cNvSpPr txBox="1"/>
          <p:nvPr/>
        </p:nvSpPr>
        <p:spPr>
          <a:xfrm>
            <a:off x="3986074" y="594804"/>
            <a:ext cx="4350058"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GRAPHS</a:t>
            </a:r>
          </a:p>
        </p:txBody>
      </p:sp>
      <p:sp>
        <p:nvSpPr>
          <p:cNvPr id="6" name="TextBox 5">
            <a:extLst>
              <a:ext uri="{FF2B5EF4-FFF2-40B4-BE49-F238E27FC236}">
                <a16:creationId xmlns:a16="http://schemas.microsoft.com/office/drawing/2014/main" xmlns="" id="{7366140B-4996-4EE9-83B5-597419ACB301}"/>
              </a:ext>
            </a:extLst>
          </p:cNvPr>
          <p:cNvSpPr txBox="1"/>
          <p:nvPr/>
        </p:nvSpPr>
        <p:spPr>
          <a:xfrm>
            <a:off x="1091953" y="1376039"/>
            <a:ext cx="9845336" cy="4247317"/>
          </a:xfrm>
          <a:prstGeom prst="rect">
            <a:avLst/>
          </a:prstGeom>
          <a:noFill/>
        </p:spPr>
        <p:txBody>
          <a:bodyPr wrap="square" rtlCol="0">
            <a:spAutoFit/>
          </a:bodyPr>
          <a:lstStyle/>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It is similar to the trees. But graph have enclosed loop.</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Graph is defined as set of (V,E) pairs.</a:t>
            </a:r>
          </a:p>
          <a:p>
            <a:r>
              <a:rPr lang="en-IN" dirty="0">
                <a:latin typeface="Times New Roman" panose="02020603050405020304" pitchFamily="18" charset="0"/>
                <a:cs typeface="Times New Roman" panose="02020603050405020304" pitchFamily="18" charset="0"/>
              </a:rPr>
              <a:t>Where,</a:t>
            </a:r>
          </a:p>
          <a:p>
            <a:r>
              <a:rPr lang="en-IN" dirty="0">
                <a:latin typeface="Times New Roman" panose="02020603050405020304" pitchFamily="18" charset="0"/>
                <a:cs typeface="Times New Roman" panose="02020603050405020304" pitchFamily="18" charset="0"/>
              </a:rPr>
              <a:t>V = Vertices</a:t>
            </a:r>
          </a:p>
          <a:p>
            <a:r>
              <a:rPr lang="en-IN" dirty="0">
                <a:latin typeface="Times New Roman" panose="02020603050405020304" pitchFamily="18" charset="0"/>
                <a:cs typeface="Times New Roman" panose="02020603050405020304" pitchFamily="18" charset="0"/>
              </a:rPr>
              <a:t>E = Edges</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Vertices is represented as circles. Also known as nodes</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Edges is represented as lines. Connecting two vertices.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xmlns="" id="{AADB689A-E4AF-42AE-94B3-FD1BA947E856}"/>
              </a:ext>
            </a:extLst>
          </p:cNvPr>
          <p:cNvSpPr/>
          <p:nvPr/>
        </p:nvSpPr>
        <p:spPr>
          <a:xfrm>
            <a:off x="8442664" y="1491449"/>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A</a:t>
            </a:r>
          </a:p>
        </p:txBody>
      </p:sp>
      <p:sp>
        <p:nvSpPr>
          <p:cNvPr id="9" name="Oval 8">
            <a:extLst>
              <a:ext uri="{FF2B5EF4-FFF2-40B4-BE49-F238E27FC236}">
                <a16:creationId xmlns:a16="http://schemas.microsoft.com/office/drawing/2014/main" xmlns="" id="{FC06F04E-2066-46AE-B3F2-C9D41007E000}"/>
              </a:ext>
            </a:extLst>
          </p:cNvPr>
          <p:cNvSpPr/>
          <p:nvPr/>
        </p:nvSpPr>
        <p:spPr>
          <a:xfrm>
            <a:off x="8984202" y="2192783"/>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C</a:t>
            </a:r>
          </a:p>
        </p:txBody>
      </p:sp>
      <p:sp>
        <p:nvSpPr>
          <p:cNvPr id="11" name="Oval 10">
            <a:extLst>
              <a:ext uri="{FF2B5EF4-FFF2-40B4-BE49-F238E27FC236}">
                <a16:creationId xmlns:a16="http://schemas.microsoft.com/office/drawing/2014/main" xmlns="" id="{74338ECA-94AC-41EC-A17A-2D057A283C7F}"/>
              </a:ext>
            </a:extLst>
          </p:cNvPr>
          <p:cNvSpPr/>
          <p:nvPr/>
        </p:nvSpPr>
        <p:spPr>
          <a:xfrm>
            <a:off x="7883371" y="2195743"/>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B</a:t>
            </a:r>
          </a:p>
        </p:txBody>
      </p:sp>
      <p:cxnSp>
        <p:nvCxnSpPr>
          <p:cNvPr id="13" name="Straight Connector 12">
            <a:extLst>
              <a:ext uri="{FF2B5EF4-FFF2-40B4-BE49-F238E27FC236}">
                <a16:creationId xmlns:a16="http://schemas.microsoft.com/office/drawing/2014/main" xmlns="" id="{D530A3B2-6804-43B9-8D2F-CE8CDF9849AE}"/>
              </a:ext>
            </a:extLst>
          </p:cNvPr>
          <p:cNvCxnSpPr>
            <a:stCxn id="7" idx="3"/>
            <a:endCxn id="11" idx="7"/>
          </p:cNvCxnSpPr>
          <p:nvPr/>
        </p:nvCxnSpPr>
        <p:spPr>
          <a:xfrm flipH="1">
            <a:off x="8269827" y="1862749"/>
            <a:ext cx="239142" cy="396699"/>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49391248-EC37-4C57-B830-B96339822F19}"/>
              </a:ext>
            </a:extLst>
          </p:cNvPr>
          <p:cNvCxnSpPr>
            <a:stCxn id="7" idx="5"/>
            <a:endCxn id="9" idx="1"/>
          </p:cNvCxnSpPr>
          <p:nvPr/>
        </p:nvCxnSpPr>
        <p:spPr>
          <a:xfrm>
            <a:off x="8829120" y="1862749"/>
            <a:ext cx="221387" cy="393739"/>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xmlns="" id="{6167702F-47E4-4D99-B19D-3F5337C0455D}"/>
              </a:ext>
            </a:extLst>
          </p:cNvPr>
          <p:cNvSpPr txBox="1"/>
          <p:nvPr/>
        </p:nvSpPr>
        <p:spPr>
          <a:xfrm>
            <a:off x="7048870" y="2743198"/>
            <a:ext cx="363984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 = Vertices</a:t>
            </a:r>
          </a:p>
          <a:p>
            <a:r>
              <a:rPr lang="en-IN" dirty="0">
                <a:latin typeface="Times New Roman" panose="02020603050405020304" pitchFamily="18" charset="0"/>
                <a:cs typeface="Times New Roman" panose="02020603050405020304" pitchFamily="18" charset="0"/>
              </a:rPr>
              <a:t>(A,B) (A,C) (B,C) = Edges</a:t>
            </a:r>
          </a:p>
        </p:txBody>
      </p:sp>
      <p:cxnSp>
        <p:nvCxnSpPr>
          <p:cNvPr id="18" name="Straight Connector 17">
            <a:extLst>
              <a:ext uri="{FF2B5EF4-FFF2-40B4-BE49-F238E27FC236}">
                <a16:creationId xmlns:a16="http://schemas.microsoft.com/office/drawing/2014/main" xmlns="" id="{C6840CCD-1FC7-4224-80FB-464962EE9261}"/>
              </a:ext>
            </a:extLst>
          </p:cNvPr>
          <p:cNvCxnSpPr>
            <a:stCxn id="11" idx="6"/>
            <a:endCxn id="9" idx="2"/>
          </p:cNvCxnSpPr>
          <p:nvPr/>
        </p:nvCxnSpPr>
        <p:spPr>
          <a:xfrm flipV="1">
            <a:off x="8336132" y="2410286"/>
            <a:ext cx="648070" cy="296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xmlns="" id="{1CC723AB-3C9E-43DC-974E-27CF047510F5}"/>
              </a:ext>
            </a:extLst>
          </p:cNvPr>
          <p:cNvSpPr/>
          <p:nvPr/>
        </p:nvSpPr>
        <p:spPr>
          <a:xfrm>
            <a:off x="1526960" y="3960920"/>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A</a:t>
            </a:r>
          </a:p>
        </p:txBody>
      </p:sp>
      <p:sp>
        <p:nvSpPr>
          <p:cNvPr id="23" name="Oval 22">
            <a:extLst>
              <a:ext uri="{FF2B5EF4-FFF2-40B4-BE49-F238E27FC236}">
                <a16:creationId xmlns:a16="http://schemas.microsoft.com/office/drawing/2014/main" xmlns="" id="{87ED2ABE-C38F-46E0-A1FF-B47E46D005A0}"/>
              </a:ext>
            </a:extLst>
          </p:cNvPr>
          <p:cNvSpPr/>
          <p:nvPr/>
        </p:nvSpPr>
        <p:spPr>
          <a:xfrm>
            <a:off x="2545672" y="4894555"/>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dirty="0"/>
              <a:t>E</a:t>
            </a:r>
          </a:p>
        </p:txBody>
      </p:sp>
      <p:sp>
        <p:nvSpPr>
          <p:cNvPr id="27" name="Oval 26">
            <a:extLst>
              <a:ext uri="{FF2B5EF4-FFF2-40B4-BE49-F238E27FC236}">
                <a16:creationId xmlns:a16="http://schemas.microsoft.com/office/drawing/2014/main" xmlns="" id="{3682CF45-ACC1-4961-AB3E-169CA39E34F4}"/>
              </a:ext>
            </a:extLst>
          </p:cNvPr>
          <p:cNvSpPr/>
          <p:nvPr/>
        </p:nvSpPr>
        <p:spPr>
          <a:xfrm>
            <a:off x="1526959" y="4857565"/>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dirty="0"/>
              <a:t>D</a:t>
            </a:r>
          </a:p>
        </p:txBody>
      </p:sp>
      <p:sp>
        <p:nvSpPr>
          <p:cNvPr id="29" name="Oval 28">
            <a:extLst>
              <a:ext uri="{FF2B5EF4-FFF2-40B4-BE49-F238E27FC236}">
                <a16:creationId xmlns:a16="http://schemas.microsoft.com/office/drawing/2014/main" xmlns="" id="{3A29BD8B-ACC3-4653-B465-98FA4ACFD947}"/>
              </a:ext>
            </a:extLst>
          </p:cNvPr>
          <p:cNvSpPr/>
          <p:nvPr/>
        </p:nvSpPr>
        <p:spPr>
          <a:xfrm>
            <a:off x="3531833" y="488863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50" dirty="0"/>
              <a:t>F</a:t>
            </a:r>
          </a:p>
        </p:txBody>
      </p:sp>
      <p:sp>
        <p:nvSpPr>
          <p:cNvPr id="31" name="Oval 30">
            <a:extLst>
              <a:ext uri="{FF2B5EF4-FFF2-40B4-BE49-F238E27FC236}">
                <a16:creationId xmlns:a16="http://schemas.microsoft.com/office/drawing/2014/main" xmlns="" id="{346FBCAD-4826-485B-9DF1-EC3579045B63}"/>
              </a:ext>
            </a:extLst>
          </p:cNvPr>
          <p:cNvSpPr/>
          <p:nvPr/>
        </p:nvSpPr>
        <p:spPr>
          <a:xfrm>
            <a:off x="3531833" y="397275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C</a:t>
            </a:r>
          </a:p>
        </p:txBody>
      </p:sp>
      <p:sp>
        <p:nvSpPr>
          <p:cNvPr id="33" name="Oval 32">
            <a:extLst>
              <a:ext uri="{FF2B5EF4-FFF2-40B4-BE49-F238E27FC236}">
                <a16:creationId xmlns:a16="http://schemas.microsoft.com/office/drawing/2014/main" xmlns="" id="{A20408B1-4FA0-4F3F-BB5D-EE8D275BD1B4}"/>
              </a:ext>
            </a:extLst>
          </p:cNvPr>
          <p:cNvSpPr/>
          <p:nvPr/>
        </p:nvSpPr>
        <p:spPr>
          <a:xfrm>
            <a:off x="2558249" y="397275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B</a:t>
            </a:r>
          </a:p>
        </p:txBody>
      </p:sp>
      <p:cxnSp>
        <p:nvCxnSpPr>
          <p:cNvPr id="35" name="Straight Connector 34">
            <a:extLst>
              <a:ext uri="{FF2B5EF4-FFF2-40B4-BE49-F238E27FC236}">
                <a16:creationId xmlns:a16="http://schemas.microsoft.com/office/drawing/2014/main" xmlns="" id="{EE8E05E1-6E7C-4D11-BE28-05F7F04EF47D}"/>
              </a:ext>
            </a:extLst>
          </p:cNvPr>
          <p:cNvCxnSpPr>
            <a:stCxn id="19" idx="6"/>
            <a:endCxn id="33" idx="2"/>
          </p:cNvCxnSpPr>
          <p:nvPr/>
        </p:nvCxnSpPr>
        <p:spPr>
          <a:xfrm>
            <a:off x="1873189" y="4151790"/>
            <a:ext cx="685060" cy="1183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xmlns="" id="{4D7A3D96-F28A-441B-AA17-6A78D7EE5EA7}"/>
              </a:ext>
            </a:extLst>
          </p:cNvPr>
          <p:cNvCxnSpPr>
            <a:stCxn id="31" idx="4"/>
            <a:endCxn id="29" idx="0"/>
          </p:cNvCxnSpPr>
          <p:nvPr/>
        </p:nvCxnSpPr>
        <p:spPr>
          <a:xfrm>
            <a:off x="3704948" y="4354497"/>
            <a:ext cx="0" cy="5341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81895980-B5F5-485B-B2BC-16B8C8814FFA}"/>
              </a:ext>
            </a:extLst>
          </p:cNvPr>
          <p:cNvCxnSpPr>
            <a:cxnSpLocks/>
            <a:stCxn id="29" idx="2"/>
            <a:endCxn id="23" idx="6"/>
          </p:cNvCxnSpPr>
          <p:nvPr/>
        </p:nvCxnSpPr>
        <p:spPr>
          <a:xfrm flipH="1">
            <a:off x="2891901" y="5079507"/>
            <a:ext cx="639932" cy="591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xmlns="" id="{B290B4CE-E30C-4EBD-832A-D0FBA24E9B2D}"/>
              </a:ext>
            </a:extLst>
          </p:cNvPr>
          <p:cNvCxnSpPr>
            <a:stCxn id="19" idx="5"/>
            <a:endCxn id="23" idx="1"/>
          </p:cNvCxnSpPr>
          <p:nvPr/>
        </p:nvCxnSpPr>
        <p:spPr>
          <a:xfrm>
            <a:off x="1822485" y="4286755"/>
            <a:ext cx="773891" cy="66370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xmlns="" id="{6A6810DF-C6BE-42CA-9A4B-A937F362B1DC}"/>
              </a:ext>
            </a:extLst>
          </p:cNvPr>
          <p:cNvCxnSpPr>
            <a:stCxn id="33" idx="4"/>
            <a:endCxn id="23" idx="0"/>
          </p:cNvCxnSpPr>
          <p:nvPr/>
        </p:nvCxnSpPr>
        <p:spPr>
          <a:xfrm flipH="1">
            <a:off x="2718787" y="4354497"/>
            <a:ext cx="12577" cy="54005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xmlns="" id="{C2B31992-EAD1-4300-8195-EA3646ACEB2E}"/>
              </a:ext>
            </a:extLst>
          </p:cNvPr>
          <p:cNvCxnSpPr>
            <a:stCxn id="27" idx="6"/>
            <a:endCxn id="23" idx="2"/>
          </p:cNvCxnSpPr>
          <p:nvPr/>
        </p:nvCxnSpPr>
        <p:spPr>
          <a:xfrm>
            <a:off x="1873188" y="5048435"/>
            <a:ext cx="672484" cy="36990"/>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xmlns="" id="{8E48BBF3-529E-4DDB-BC0C-4DAEA92C2760}"/>
              </a:ext>
            </a:extLst>
          </p:cNvPr>
          <p:cNvSpPr txBox="1"/>
          <p:nvPr/>
        </p:nvSpPr>
        <p:spPr>
          <a:xfrm>
            <a:off x="7048870" y="2740238"/>
            <a:ext cx="363984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 = Vertices (Data Elements)</a:t>
            </a:r>
          </a:p>
          <a:p>
            <a:r>
              <a:rPr lang="en-IN" dirty="0">
                <a:latin typeface="Times New Roman" panose="02020603050405020304" pitchFamily="18" charset="0"/>
                <a:cs typeface="Times New Roman" panose="02020603050405020304" pitchFamily="18" charset="0"/>
              </a:rPr>
              <a:t>(A,B) (A,C) (B,C)  = Edges</a:t>
            </a:r>
          </a:p>
        </p:txBody>
      </p:sp>
      <p:sp>
        <p:nvSpPr>
          <p:cNvPr id="54" name="TextBox 53">
            <a:extLst>
              <a:ext uri="{FF2B5EF4-FFF2-40B4-BE49-F238E27FC236}">
                <a16:creationId xmlns:a16="http://schemas.microsoft.com/office/drawing/2014/main" xmlns="" id="{D5832ADC-6660-4406-BBB1-0A5C62E149BB}"/>
              </a:ext>
            </a:extLst>
          </p:cNvPr>
          <p:cNvSpPr txBox="1"/>
          <p:nvPr/>
        </p:nvSpPr>
        <p:spPr>
          <a:xfrm>
            <a:off x="4441054" y="4220112"/>
            <a:ext cx="480059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A,B,C,D,E,F = Vertices</a:t>
            </a:r>
          </a:p>
          <a:p>
            <a:r>
              <a:rPr lang="en-IN" dirty="0">
                <a:latin typeface="Times New Roman" panose="02020603050405020304" pitchFamily="18" charset="0"/>
                <a:cs typeface="Times New Roman" panose="02020603050405020304" pitchFamily="18" charset="0"/>
              </a:rPr>
              <a:t>(A,B) (A,E) (B,E) (D,E) (E,F) (C,F)  = Edges</a:t>
            </a:r>
          </a:p>
        </p:txBody>
      </p:sp>
      <p:sp>
        <p:nvSpPr>
          <p:cNvPr id="55" name="Left Brace 54">
            <a:extLst>
              <a:ext uri="{FF2B5EF4-FFF2-40B4-BE49-F238E27FC236}">
                <a16:creationId xmlns:a16="http://schemas.microsoft.com/office/drawing/2014/main" xmlns="" id="{D781EB07-152E-4026-973D-1AC0A7337F85}"/>
              </a:ext>
            </a:extLst>
          </p:cNvPr>
          <p:cNvSpPr/>
          <p:nvPr/>
        </p:nvSpPr>
        <p:spPr>
          <a:xfrm>
            <a:off x="7094589" y="3109570"/>
            <a:ext cx="66308" cy="2994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6" name="Right Brace 55">
            <a:extLst>
              <a:ext uri="{FF2B5EF4-FFF2-40B4-BE49-F238E27FC236}">
                <a16:creationId xmlns:a16="http://schemas.microsoft.com/office/drawing/2014/main" xmlns="" id="{08F590F6-BE8C-4D34-8270-0220B2947B3B}"/>
              </a:ext>
            </a:extLst>
          </p:cNvPr>
          <p:cNvSpPr/>
          <p:nvPr/>
        </p:nvSpPr>
        <p:spPr>
          <a:xfrm>
            <a:off x="8829117" y="3087071"/>
            <a:ext cx="66308" cy="2994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8" name="Left Brace 57">
            <a:extLst>
              <a:ext uri="{FF2B5EF4-FFF2-40B4-BE49-F238E27FC236}">
                <a16:creationId xmlns:a16="http://schemas.microsoft.com/office/drawing/2014/main" xmlns="" id="{9F0ABB0F-F596-4454-A675-67922C8F5128}"/>
              </a:ext>
            </a:extLst>
          </p:cNvPr>
          <p:cNvSpPr/>
          <p:nvPr/>
        </p:nvSpPr>
        <p:spPr>
          <a:xfrm>
            <a:off x="4504393" y="4543277"/>
            <a:ext cx="66308" cy="2994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62" name="Right Brace 61">
            <a:extLst>
              <a:ext uri="{FF2B5EF4-FFF2-40B4-BE49-F238E27FC236}">
                <a16:creationId xmlns:a16="http://schemas.microsoft.com/office/drawing/2014/main" xmlns="" id="{0687BEEE-7081-4049-AE0A-CE264B789D65}"/>
              </a:ext>
            </a:extLst>
          </p:cNvPr>
          <p:cNvSpPr/>
          <p:nvPr/>
        </p:nvSpPr>
        <p:spPr>
          <a:xfrm>
            <a:off x="7831045" y="4543277"/>
            <a:ext cx="66308" cy="2994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xmlns="" val="373198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A8A71C-9EC8-45C7-B787-F0D7329D74A3}"/>
              </a:ext>
            </a:extLst>
          </p:cNvPr>
          <p:cNvPicPr>
            <a:picLocks noChangeAspect="1"/>
          </p:cNvPicPr>
          <p:nvPr/>
        </p:nvPicPr>
        <p:blipFill>
          <a:blip r:embed="rId2" cstate="print"/>
          <a:stretch>
            <a:fillRect/>
          </a:stretch>
        </p:blipFill>
        <p:spPr>
          <a:xfrm>
            <a:off x="196337" y="5873742"/>
            <a:ext cx="875754" cy="707886"/>
          </a:xfrm>
          <a:prstGeom prst="rect">
            <a:avLst/>
          </a:prstGeom>
        </p:spPr>
      </p:pic>
      <p:pic>
        <p:nvPicPr>
          <p:cNvPr id="5" name="Picture 4">
            <a:extLst>
              <a:ext uri="{FF2B5EF4-FFF2-40B4-BE49-F238E27FC236}">
                <a16:creationId xmlns:a16="http://schemas.microsoft.com/office/drawing/2014/main" xmlns="" id="{052107D9-FF3A-459A-A6A0-61E5AC3A76D9}"/>
              </a:ext>
            </a:extLst>
          </p:cNvPr>
          <p:cNvPicPr>
            <a:picLocks noChangeAspect="1"/>
          </p:cNvPicPr>
          <p:nvPr/>
        </p:nvPicPr>
        <p:blipFill>
          <a:blip r:embed="rId3"/>
          <a:stretch>
            <a:fillRect/>
          </a:stretch>
        </p:blipFill>
        <p:spPr>
          <a:xfrm>
            <a:off x="411303" y="249739"/>
            <a:ext cx="5439082" cy="2404684"/>
          </a:xfrm>
          <a:prstGeom prst="rect">
            <a:avLst/>
          </a:prstGeom>
        </p:spPr>
      </p:pic>
      <p:pic>
        <p:nvPicPr>
          <p:cNvPr id="7" name="Picture 6">
            <a:extLst>
              <a:ext uri="{FF2B5EF4-FFF2-40B4-BE49-F238E27FC236}">
                <a16:creationId xmlns:a16="http://schemas.microsoft.com/office/drawing/2014/main" xmlns="" id="{740EB6CC-AE59-4C01-A134-B77CBC59D053}"/>
              </a:ext>
            </a:extLst>
          </p:cNvPr>
          <p:cNvPicPr>
            <a:picLocks noChangeAspect="1"/>
          </p:cNvPicPr>
          <p:nvPr/>
        </p:nvPicPr>
        <p:blipFill>
          <a:blip r:embed="rId4"/>
          <a:stretch>
            <a:fillRect/>
          </a:stretch>
        </p:blipFill>
        <p:spPr>
          <a:xfrm>
            <a:off x="5850385" y="249739"/>
            <a:ext cx="5930312" cy="2562114"/>
          </a:xfrm>
          <a:prstGeom prst="rect">
            <a:avLst/>
          </a:prstGeom>
        </p:spPr>
      </p:pic>
      <p:pic>
        <p:nvPicPr>
          <p:cNvPr id="9" name="Picture 8">
            <a:extLst>
              <a:ext uri="{FF2B5EF4-FFF2-40B4-BE49-F238E27FC236}">
                <a16:creationId xmlns:a16="http://schemas.microsoft.com/office/drawing/2014/main" xmlns="" id="{29FAD7E0-0C9B-408E-9FE7-0D7408297568}"/>
              </a:ext>
            </a:extLst>
          </p:cNvPr>
          <p:cNvPicPr>
            <a:picLocks noChangeAspect="1"/>
          </p:cNvPicPr>
          <p:nvPr/>
        </p:nvPicPr>
        <p:blipFill>
          <a:blip r:embed="rId5"/>
          <a:stretch>
            <a:fillRect/>
          </a:stretch>
        </p:blipFill>
        <p:spPr>
          <a:xfrm>
            <a:off x="336432" y="2736601"/>
            <a:ext cx="9281964" cy="2933954"/>
          </a:xfrm>
          <a:prstGeom prst="rect">
            <a:avLst/>
          </a:prstGeom>
        </p:spPr>
      </p:pic>
    </p:spTree>
    <p:extLst>
      <p:ext uri="{BB962C8B-B14F-4D97-AF65-F5344CB8AC3E}">
        <p14:creationId xmlns:p14="http://schemas.microsoft.com/office/powerpoint/2010/main" xmlns="" val="327906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4AEE027-7625-4BF4-B49E-8A363E6D52B5}"/>
              </a:ext>
            </a:extLst>
          </p:cNvPr>
          <p:cNvPicPr>
            <a:picLocks noChangeAspect="1"/>
          </p:cNvPicPr>
          <p:nvPr/>
        </p:nvPicPr>
        <p:blipFill>
          <a:blip r:embed="rId2" cstate="print"/>
          <a:stretch>
            <a:fillRect/>
          </a:stretch>
        </p:blipFill>
        <p:spPr>
          <a:xfrm>
            <a:off x="196337" y="5873742"/>
            <a:ext cx="875754" cy="707886"/>
          </a:xfrm>
          <a:prstGeom prst="rect">
            <a:avLst/>
          </a:prstGeom>
        </p:spPr>
      </p:pic>
      <p:sp>
        <p:nvSpPr>
          <p:cNvPr id="5" name="TextBox 4">
            <a:extLst>
              <a:ext uri="{FF2B5EF4-FFF2-40B4-BE49-F238E27FC236}">
                <a16:creationId xmlns:a16="http://schemas.microsoft.com/office/drawing/2014/main" xmlns="" id="{F5F0F029-4AB1-47B8-B84E-40186D6969FE}"/>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BFS</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BD19266C-0DA3-4A8F-9F90-FD150F858A82}"/>
              </a:ext>
            </a:extLst>
          </p:cNvPr>
          <p:cNvSpPr txBox="1"/>
          <p:nvPr/>
        </p:nvSpPr>
        <p:spPr>
          <a:xfrm>
            <a:off x="577049" y="1180730"/>
            <a:ext cx="10866268" cy="5078313"/>
          </a:xfrm>
          <a:prstGeom prst="rect">
            <a:avLst/>
          </a:prstGeom>
          <a:solidFill>
            <a:srgbClr val="FFCCCC"/>
          </a:solidFill>
        </p:spPr>
        <p:txBody>
          <a:bodyPr wrap="square" rtlCol="0">
            <a:spAutoFit/>
          </a:bodyPr>
          <a:lstStyle/>
          <a:p>
            <a:pPr marL="342900" indent="-342900" algn="just">
              <a:buAutoNum type="arabicParenR"/>
            </a:pPr>
            <a:r>
              <a:rPr lang="en-US" dirty="0">
                <a:latin typeface="Times New Roman" panose="02020603050405020304" pitchFamily="18" charset="0"/>
                <a:cs typeface="Times New Roman" panose="02020603050405020304" pitchFamily="18" charset="0"/>
              </a:rPr>
              <a:t>Shortest Path and Minimum Spanning Tree for unweighted graph In unweighted graph, the shortest path is the</a:t>
            </a:r>
          </a:p>
          <a:p>
            <a:pPr algn="just"/>
            <a:r>
              <a:rPr lang="en-US" dirty="0">
                <a:latin typeface="Times New Roman" panose="02020603050405020304" pitchFamily="18" charset="0"/>
                <a:cs typeface="Times New Roman" panose="02020603050405020304" pitchFamily="18" charset="0"/>
              </a:rPr>
              <a:t>path with least number of edges. With Breadth First, we always reach a vertex from given source using minimum number of edges. Also, in case of unweighted graphs, any spanning tree is Minimum Spanning Tree and we can use either Depth or Breadth first traversal for finding a spanning tree.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Peer to Peer Networks: </a:t>
            </a:r>
            <a:r>
              <a:rPr lang="en-US" dirty="0">
                <a:latin typeface="Times New Roman" panose="02020603050405020304" pitchFamily="18" charset="0"/>
                <a:cs typeface="Times New Roman" panose="02020603050405020304" pitchFamily="18" charset="0"/>
              </a:rPr>
              <a:t>In Peer to Peer Networks like BitTorrent, Breadth First Search is used to find all neighbor nodes.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Crawlers in Search Engines: </a:t>
            </a:r>
            <a:r>
              <a:rPr lang="en-US" dirty="0">
                <a:latin typeface="Times New Roman" panose="02020603050405020304" pitchFamily="18" charset="0"/>
                <a:cs typeface="Times New Roman" panose="02020603050405020304" pitchFamily="18" charset="0"/>
              </a:rPr>
              <a:t>Crawlers build index using Breadth First. The idea is to start from source page and follow all links from source and keep doing same. Depth First Traversal can also be used for crawlers, but the advantage with Breadth First Traversal is, depth or levels of built tree can be limited.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Social Networking Websites: </a:t>
            </a:r>
            <a:r>
              <a:rPr lang="en-US" dirty="0">
                <a:latin typeface="Times New Roman" panose="02020603050405020304" pitchFamily="18" charset="0"/>
                <a:cs typeface="Times New Roman" panose="02020603050405020304" pitchFamily="18" charset="0"/>
              </a:rPr>
              <a:t>In social networks, we can find people within a given distance ‘k’ from a person using Breadth First Search till ‘k’ levels.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GPS Navigation systems: </a:t>
            </a:r>
            <a:r>
              <a:rPr lang="en-US" dirty="0">
                <a:latin typeface="Times New Roman" panose="02020603050405020304" pitchFamily="18" charset="0"/>
                <a:cs typeface="Times New Roman" panose="02020603050405020304" pitchFamily="18" charset="0"/>
              </a:rPr>
              <a:t>Breadth First Search is used to find all neighboring locations.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6) </a:t>
            </a:r>
            <a:r>
              <a:rPr lang="en-US" b="1" dirty="0">
                <a:latin typeface="Times New Roman" panose="02020603050405020304" pitchFamily="18" charset="0"/>
                <a:cs typeface="Times New Roman" panose="02020603050405020304" pitchFamily="18" charset="0"/>
              </a:rPr>
              <a:t>Broadcasting in Network: </a:t>
            </a:r>
            <a:r>
              <a:rPr lang="en-US" dirty="0">
                <a:latin typeface="Times New Roman" panose="02020603050405020304" pitchFamily="18" charset="0"/>
                <a:cs typeface="Times New Roman" panose="02020603050405020304" pitchFamily="18" charset="0"/>
              </a:rPr>
              <a:t>In networks, a broadcasted packet follows Breadth First Search to reach all nodes.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67560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F9F1CA1-EA4F-445C-83A6-F768D9CF5C6F}"/>
              </a:ext>
            </a:extLst>
          </p:cNvPr>
          <p:cNvSpPr txBox="1"/>
          <p:nvPr/>
        </p:nvSpPr>
        <p:spPr>
          <a:xfrm>
            <a:off x="523783" y="1091953"/>
            <a:ext cx="11381172" cy="4524315"/>
          </a:xfrm>
          <a:prstGeom prst="rect">
            <a:avLst/>
          </a:prstGeom>
          <a:solidFill>
            <a:srgbClr val="FFCCCC"/>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7) </a:t>
            </a:r>
            <a:r>
              <a:rPr lang="en-US" b="1" dirty="0">
                <a:latin typeface="Times New Roman" panose="02020603050405020304" pitchFamily="18" charset="0"/>
                <a:cs typeface="Times New Roman" panose="02020603050405020304" pitchFamily="18" charset="0"/>
              </a:rPr>
              <a:t>In Garbage Collection: </a:t>
            </a:r>
            <a:r>
              <a:rPr lang="en-US" dirty="0">
                <a:latin typeface="Times New Roman" panose="02020603050405020304" pitchFamily="18" charset="0"/>
                <a:cs typeface="Times New Roman" panose="02020603050405020304" pitchFamily="18" charset="0"/>
              </a:rPr>
              <a:t>Breadth First Search is used in copying garbage collection using Cheney’s algorithm. Breadth First Search is preferred over Depth First Search because of better locality of reference.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8) </a:t>
            </a:r>
            <a:r>
              <a:rPr lang="en-US" b="1" dirty="0">
                <a:latin typeface="Times New Roman" panose="02020603050405020304" pitchFamily="18" charset="0"/>
                <a:cs typeface="Times New Roman" panose="02020603050405020304" pitchFamily="18" charset="0"/>
              </a:rPr>
              <a:t>Cycle detection in undirected graph: </a:t>
            </a:r>
            <a:r>
              <a:rPr lang="en-US" dirty="0">
                <a:latin typeface="Times New Roman" panose="02020603050405020304" pitchFamily="18" charset="0"/>
                <a:cs typeface="Times New Roman" panose="02020603050405020304" pitchFamily="18" charset="0"/>
              </a:rPr>
              <a:t>In undirected graphs, either Breadth First Search or Depth First Search can be used to detect cycle. In directed graph, only depth first search can be used.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9) Ford–Fulkerson algorithm In Ford-Fulkerson algorithm, we can either use Breadth First or Depth First Traversal to find the maximum flow. Breadth First Traversal is preferred as it reduces worst case time complexity to O(VE2).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10) To test if a graph is Bipartite We can either use Breadth First or Depth First Traversal.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11) Path Finding We can either use Breadth First or Depth First Traversal to find if there is a path between two vertices.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12) Finding all nodes within one connected component: We can either use Breadth First or Depth First Traversal to find all nodes reachable from a given node. Many algorithms like Prim’s Minimum Spanning Tree and Dijkstra’s Single Source Shortest Path use structure similar to Breadth First Search.</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D5169B95-EBBE-4E25-8103-1F6B78E92E69}"/>
              </a:ext>
            </a:extLst>
          </p:cNvPr>
          <p:cNvPicPr>
            <a:picLocks noChangeAspect="1"/>
          </p:cNvPicPr>
          <p:nvPr/>
        </p:nvPicPr>
        <p:blipFill>
          <a:blip r:embed="rId2" cstate="print"/>
          <a:stretch>
            <a:fillRect/>
          </a:stretch>
        </p:blipFill>
        <p:spPr>
          <a:xfrm>
            <a:off x="196337" y="5873742"/>
            <a:ext cx="875754" cy="707886"/>
          </a:xfrm>
          <a:prstGeom prst="rect">
            <a:avLst/>
          </a:prstGeom>
        </p:spPr>
      </p:pic>
      <p:sp>
        <p:nvSpPr>
          <p:cNvPr id="6" name="TextBox 5">
            <a:extLst>
              <a:ext uri="{FF2B5EF4-FFF2-40B4-BE49-F238E27FC236}">
                <a16:creationId xmlns:a16="http://schemas.microsoft.com/office/drawing/2014/main" xmlns="" id="{5D2B6658-F292-4929-8204-962E8A734776}"/>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BFS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7804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5D0AE8-46C2-4A22-956E-2688D34C3D88}"/>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A33C27FE-48F9-45B6-B88F-A6BB9E5D3633}"/>
              </a:ext>
            </a:extLst>
          </p:cNvPr>
          <p:cNvSpPr txBox="1"/>
          <p:nvPr/>
        </p:nvSpPr>
        <p:spPr>
          <a:xfrm>
            <a:off x="701336" y="621437"/>
            <a:ext cx="10608815" cy="5584054"/>
          </a:xfrm>
          <a:prstGeom prst="rect">
            <a:avLst/>
          </a:prstGeom>
          <a:noFill/>
        </p:spPr>
        <p:txBody>
          <a:bodyPr wrap="square" rtlCol="0">
            <a:spAutoFit/>
          </a:bodyPr>
          <a:lstStyle/>
          <a:p>
            <a:endParaRPr lang="en-IN" dirty="0"/>
          </a:p>
        </p:txBody>
      </p:sp>
      <p:graphicFrame>
        <p:nvGraphicFramePr>
          <p:cNvPr id="5" name="Table 5">
            <a:extLst>
              <a:ext uri="{FF2B5EF4-FFF2-40B4-BE49-F238E27FC236}">
                <a16:creationId xmlns:a16="http://schemas.microsoft.com/office/drawing/2014/main" xmlns="" id="{BBEF5AE4-1C50-4C1B-A02C-277F9F28F441}"/>
              </a:ext>
            </a:extLst>
          </p:cNvPr>
          <p:cNvGraphicFramePr>
            <a:graphicFrameLocks noGrp="1"/>
          </p:cNvGraphicFramePr>
          <p:nvPr/>
        </p:nvGraphicFramePr>
        <p:xfrm>
          <a:off x="2032000" y="719666"/>
          <a:ext cx="8128000" cy="5146040"/>
        </p:xfrm>
        <a:graphic>
          <a:graphicData uri="http://schemas.openxmlformats.org/drawingml/2006/table">
            <a:tbl>
              <a:tblPr firstRow="1" bandRow="1">
                <a:tableStyleId>{8799B23B-EC83-4686-B30A-512413B5E67A}</a:tableStyleId>
              </a:tblPr>
              <a:tblGrid>
                <a:gridCol w="4064000">
                  <a:extLst>
                    <a:ext uri="{9D8B030D-6E8A-4147-A177-3AD203B41FA5}">
                      <a16:colId xmlns:a16="http://schemas.microsoft.com/office/drawing/2014/main" xmlns="" val="297925170"/>
                    </a:ext>
                  </a:extLst>
                </a:gridCol>
                <a:gridCol w="4064000">
                  <a:extLst>
                    <a:ext uri="{9D8B030D-6E8A-4147-A177-3AD203B41FA5}">
                      <a16:colId xmlns:a16="http://schemas.microsoft.com/office/drawing/2014/main" xmlns="" val="4070713338"/>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TREE</a:t>
                      </a:r>
                    </a:p>
                  </a:txBody>
                  <a:tcPr/>
                </a:tc>
                <a:tc>
                  <a:txBody>
                    <a:bodyPr/>
                    <a:lstStyle/>
                    <a:p>
                      <a:pPr algn="ctr"/>
                      <a:r>
                        <a:rPr lang="en-IN" dirty="0">
                          <a:latin typeface="Times New Roman" panose="02020603050405020304" pitchFamily="18" charset="0"/>
                          <a:cs typeface="Times New Roman" panose="02020603050405020304" pitchFamily="18" charset="0"/>
                        </a:rPr>
                        <a:t>GRAPH</a:t>
                      </a:r>
                    </a:p>
                  </a:txBody>
                  <a:tcPr/>
                </a:tc>
                <a:extLst>
                  <a:ext uri="{0D108BD9-81ED-4DB2-BD59-A6C34878D82A}">
                    <a16:rowId xmlns:a16="http://schemas.microsoft.com/office/drawing/2014/main" xmlns="" val="1377282933"/>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Only one path between two nodes</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More than one path is allowed between two nodes</a:t>
                      </a:r>
                    </a:p>
                  </a:txBody>
                  <a:tcPr/>
                </a:tc>
                <a:extLst>
                  <a:ext uri="{0D108BD9-81ED-4DB2-BD59-A6C34878D82A}">
                    <a16:rowId xmlns:a16="http://schemas.microsoft.com/office/drawing/2014/main" xmlns="" val="3179406814"/>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Starting node will be available</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No starting node</a:t>
                      </a:r>
                    </a:p>
                  </a:txBody>
                  <a:tcPr/>
                </a:tc>
                <a:extLst>
                  <a:ext uri="{0D108BD9-81ED-4DB2-BD59-A6C34878D82A}">
                    <a16:rowId xmlns:a16="http://schemas.microsoft.com/office/drawing/2014/main" xmlns="" val="3604778664"/>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Does not have any loop ( Uni directional)</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Have loop</a:t>
                      </a:r>
                    </a:p>
                  </a:txBody>
                  <a:tcPr/>
                </a:tc>
                <a:extLst>
                  <a:ext uri="{0D108BD9-81ED-4DB2-BD59-A6C34878D82A}">
                    <a16:rowId xmlns:a16="http://schemas.microsoft.com/office/drawing/2014/main" xmlns="" val="2143788386"/>
                  </a:ext>
                </a:extLst>
              </a:tr>
              <a:tr h="370840">
                <a:tc>
                  <a:txBody>
                    <a:bodyPr/>
                    <a:lstStyle/>
                    <a:p>
                      <a:pPr marL="285750" indent="-285750">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Hierarchy</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Network</a:t>
                      </a:r>
                    </a:p>
                  </a:txBody>
                  <a:tcPr/>
                </a:tc>
                <a:extLst>
                  <a:ext uri="{0D108BD9-81ED-4DB2-BD59-A6C34878D82A}">
                    <a16:rowId xmlns:a16="http://schemas.microsoft.com/office/drawing/2014/main" xmlns="" val="3605093923"/>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All trees are graph</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All graphs are not tree</a:t>
                      </a:r>
                    </a:p>
                  </a:txBody>
                  <a:tcPr/>
                </a:tc>
                <a:extLst>
                  <a:ext uri="{0D108BD9-81ED-4DB2-BD59-A6C34878D82A}">
                    <a16:rowId xmlns:a16="http://schemas.microsoft.com/office/drawing/2014/main" xmlns="" val="2544368808"/>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No cycle </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Cycle </a:t>
                      </a:r>
                    </a:p>
                  </a:txBody>
                  <a:tcPr/>
                </a:tc>
                <a:extLst>
                  <a:ext uri="{0D108BD9-81ED-4DB2-BD59-A6C34878D82A}">
                    <a16:rowId xmlns:a16="http://schemas.microsoft.com/office/drawing/2014/main" xmlns="" val="3724744725"/>
                  </a:ext>
                </a:extLst>
              </a:tr>
              <a:tr h="370840">
                <a:tc>
                  <a:txBody>
                    <a:bodyPr/>
                    <a:lstStyle/>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endParaRPr lang="en-IN" dirty="0"/>
                    </a:p>
                  </a:txBody>
                  <a:tcPr/>
                </a:tc>
                <a:extLst>
                  <a:ext uri="{0D108BD9-81ED-4DB2-BD59-A6C34878D82A}">
                    <a16:rowId xmlns:a16="http://schemas.microsoft.com/office/drawing/2014/main" xmlns="" val="1574134910"/>
                  </a:ext>
                </a:extLst>
              </a:tr>
            </a:tbl>
          </a:graphicData>
        </a:graphic>
      </p:graphicFrame>
      <p:pic>
        <p:nvPicPr>
          <p:cNvPr id="42" name="Picture 41">
            <a:extLst>
              <a:ext uri="{FF2B5EF4-FFF2-40B4-BE49-F238E27FC236}">
                <a16:creationId xmlns:a16="http://schemas.microsoft.com/office/drawing/2014/main" xmlns="" id="{D3CD5FB1-E56C-46D8-82A3-31BA4D9EAA75}"/>
              </a:ext>
            </a:extLst>
          </p:cNvPr>
          <p:cNvPicPr>
            <a:picLocks noChangeAspect="1"/>
          </p:cNvPicPr>
          <p:nvPr/>
        </p:nvPicPr>
        <p:blipFill>
          <a:blip r:embed="rId3"/>
          <a:stretch>
            <a:fillRect/>
          </a:stretch>
        </p:blipFill>
        <p:spPr>
          <a:xfrm>
            <a:off x="2565647" y="4051445"/>
            <a:ext cx="2556769" cy="1736795"/>
          </a:xfrm>
          <a:prstGeom prst="rect">
            <a:avLst/>
          </a:prstGeom>
        </p:spPr>
      </p:pic>
      <p:pic>
        <p:nvPicPr>
          <p:cNvPr id="44" name="Picture 43">
            <a:extLst>
              <a:ext uri="{FF2B5EF4-FFF2-40B4-BE49-F238E27FC236}">
                <a16:creationId xmlns:a16="http://schemas.microsoft.com/office/drawing/2014/main" xmlns="" id="{938F692A-8F06-4327-9D32-082021197EBE}"/>
              </a:ext>
            </a:extLst>
          </p:cNvPr>
          <p:cNvPicPr>
            <a:picLocks noChangeAspect="1"/>
          </p:cNvPicPr>
          <p:nvPr/>
        </p:nvPicPr>
        <p:blipFill>
          <a:blip r:embed="rId4"/>
          <a:stretch>
            <a:fillRect/>
          </a:stretch>
        </p:blipFill>
        <p:spPr>
          <a:xfrm>
            <a:off x="6706143" y="4050729"/>
            <a:ext cx="2751058" cy="1737511"/>
          </a:xfrm>
          <a:prstGeom prst="rect">
            <a:avLst/>
          </a:prstGeom>
        </p:spPr>
      </p:pic>
    </p:spTree>
    <p:extLst>
      <p:ext uri="{BB962C8B-B14F-4D97-AF65-F5344CB8AC3E}">
        <p14:creationId xmlns:p14="http://schemas.microsoft.com/office/powerpoint/2010/main" xmlns="" val="371467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9D10F93-59E1-4BA1-9965-625AAFDCA95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BFA3B815-4B51-493E-A2B7-EF8F1982031C}"/>
              </a:ext>
            </a:extLst>
          </p:cNvPr>
          <p:cNvSpPr txBox="1"/>
          <p:nvPr/>
        </p:nvSpPr>
        <p:spPr>
          <a:xfrm>
            <a:off x="585926" y="514905"/>
            <a:ext cx="10892901" cy="5601311"/>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5DCE8022-237A-4805-9BCB-6D6B85DFED01}"/>
              </a:ext>
            </a:extLst>
          </p:cNvPr>
          <p:cNvSpPr txBox="1"/>
          <p:nvPr/>
        </p:nvSpPr>
        <p:spPr>
          <a:xfrm>
            <a:off x="1461680" y="1038687"/>
            <a:ext cx="9138258" cy="369332"/>
          </a:xfrm>
          <a:prstGeom prst="rect">
            <a:avLst/>
          </a:prstGeom>
          <a:solidFill>
            <a:srgbClr val="FFCCCC"/>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ALL TREES ARE GRAPH BUT ALL GRAPHS ARE NOT TREE</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46DF6569-5F7A-47E2-A4B5-9CA00A42C66D}"/>
              </a:ext>
            </a:extLst>
          </p:cNvPr>
          <p:cNvSpPr txBox="1"/>
          <p:nvPr/>
        </p:nvSpPr>
        <p:spPr>
          <a:xfrm>
            <a:off x="1207363" y="1802167"/>
            <a:ext cx="9777274" cy="646331"/>
          </a:xfrm>
          <a:prstGeom prst="rect">
            <a:avLst/>
          </a:prstGeom>
          <a:solidFill>
            <a:srgbClr val="C8C7A8"/>
          </a:solidFill>
        </p:spPr>
        <p:txBody>
          <a:bodyPr wrap="square" rtlCol="0">
            <a:spAutoFit/>
          </a:bodyPr>
          <a:lstStyle/>
          <a:p>
            <a:r>
              <a:rPr lang="en-US" b="0" i="0" dirty="0">
                <a:solidFill>
                  <a:srgbClr val="000000"/>
                </a:solidFill>
                <a:effectLst/>
                <a:latin typeface="Arial" panose="020B0604020202020204" pitchFamily="34" charset="0"/>
              </a:rPr>
              <a:t>A </a:t>
            </a:r>
            <a:r>
              <a:rPr lang="en-US" b="1" i="0" dirty="0">
                <a:solidFill>
                  <a:srgbClr val="000000"/>
                </a:solidFill>
                <a:effectLst/>
                <a:latin typeface="Arial" panose="020B0604020202020204" pitchFamily="34" charset="0"/>
              </a:rPr>
              <a:t>connected acyclic graph</a:t>
            </a:r>
            <a:r>
              <a:rPr lang="en-US" b="0" i="0" dirty="0">
                <a:solidFill>
                  <a:srgbClr val="000000"/>
                </a:solidFill>
                <a:effectLst/>
                <a:latin typeface="Arial" panose="020B0604020202020204" pitchFamily="34" charset="0"/>
              </a:rPr>
              <a:t> is called a tree. In other words, a connected graph with no cycles is called a tree.</a:t>
            </a:r>
            <a:endParaRPr lang="en-IN" dirty="0"/>
          </a:p>
        </p:txBody>
      </p:sp>
      <p:pic>
        <p:nvPicPr>
          <p:cNvPr id="8" name="Picture 7">
            <a:extLst>
              <a:ext uri="{FF2B5EF4-FFF2-40B4-BE49-F238E27FC236}">
                <a16:creationId xmlns:a16="http://schemas.microsoft.com/office/drawing/2014/main" xmlns="" id="{0FB65009-B568-4E0B-93A7-D458202AC3E7}"/>
              </a:ext>
            </a:extLst>
          </p:cNvPr>
          <p:cNvPicPr>
            <a:picLocks noChangeAspect="1"/>
          </p:cNvPicPr>
          <p:nvPr/>
        </p:nvPicPr>
        <p:blipFill>
          <a:blip r:embed="rId3"/>
          <a:stretch>
            <a:fillRect/>
          </a:stretch>
        </p:blipFill>
        <p:spPr>
          <a:xfrm>
            <a:off x="1393794" y="3864967"/>
            <a:ext cx="2556769" cy="1736795"/>
          </a:xfrm>
          <a:prstGeom prst="rect">
            <a:avLst/>
          </a:prstGeom>
        </p:spPr>
      </p:pic>
      <p:pic>
        <p:nvPicPr>
          <p:cNvPr id="10" name="Picture 9">
            <a:extLst>
              <a:ext uri="{FF2B5EF4-FFF2-40B4-BE49-F238E27FC236}">
                <a16:creationId xmlns:a16="http://schemas.microsoft.com/office/drawing/2014/main" xmlns="" id="{2D650127-70DD-4552-98DB-49D70842A330}"/>
              </a:ext>
            </a:extLst>
          </p:cNvPr>
          <p:cNvPicPr>
            <a:picLocks noChangeAspect="1"/>
          </p:cNvPicPr>
          <p:nvPr/>
        </p:nvPicPr>
        <p:blipFill>
          <a:blip r:embed="rId4"/>
          <a:stretch>
            <a:fillRect/>
          </a:stretch>
        </p:blipFill>
        <p:spPr>
          <a:xfrm>
            <a:off x="4720471" y="3863891"/>
            <a:ext cx="2751058" cy="1737511"/>
          </a:xfrm>
          <a:prstGeom prst="rect">
            <a:avLst/>
          </a:prstGeom>
        </p:spPr>
      </p:pic>
      <p:pic>
        <p:nvPicPr>
          <p:cNvPr id="1030" name="Picture 6" descr="Graphs">
            <a:extLst>
              <a:ext uri="{FF2B5EF4-FFF2-40B4-BE49-F238E27FC236}">
                <a16:creationId xmlns:a16="http://schemas.microsoft.com/office/drawing/2014/main" xmlns="" id="{E738BAB6-D58D-4FDF-AB54-6089C3D2D1C6}"/>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361979" y="3863892"/>
            <a:ext cx="2622658" cy="173751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B660857D-527E-4E90-BA07-517585E319DF}"/>
              </a:ext>
            </a:extLst>
          </p:cNvPr>
          <p:cNvSpPr txBox="1"/>
          <p:nvPr/>
        </p:nvSpPr>
        <p:spPr>
          <a:xfrm>
            <a:off x="1313895" y="2695281"/>
            <a:ext cx="4110361" cy="923330"/>
          </a:xfrm>
          <a:prstGeom prst="rect">
            <a:avLst/>
          </a:prstGeom>
          <a:solidFill>
            <a:srgbClr val="CCFFCC"/>
          </a:solidFill>
        </p:spPr>
        <p:txBody>
          <a:bodyPr wrap="square" rtlCol="0">
            <a:spAutoFit/>
          </a:bodyPr>
          <a:lstStyle/>
          <a:p>
            <a:r>
              <a:rPr lang="en-US" dirty="0">
                <a:latin typeface="Times New Roman" panose="02020603050405020304" pitchFamily="18" charset="0"/>
                <a:cs typeface="Times New Roman" panose="02020603050405020304" pitchFamily="18" charset="0"/>
              </a:rPr>
              <a:t>Trees Comes into the category DAG – Directed Acyclic Graph is a kind of directed graph with no cycle.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0C885C4-300F-4EF1-95C5-BCF828B6BF3A}"/>
              </a:ext>
            </a:extLst>
          </p:cNvPr>
          <p:cNvSpPr txBox="1"/>
          <p:nvPr/>
        </p:nvSpPr>
        <p:spPr>
          <a:xfrm>
            <a:off x="5990859" y="2751841"/>
            <a:ext cx="4110361" cy="369332"/>
          </a:xfrm>
          <a:prstGeom prst="rect">
            <a:avLst/>
          </a:prstGeom>
          <a:solidFill>
            <a:srgbClr val="CCFFCC"/>
          </a:solidFill>
        </p:spPr>
        <p:txBody>
          <a:bodyPr wrap="square" rtlCol="0">
            <a:spAutoFit/>
          </a:bodyPr>
          <a:lstStyle/>
          <a:p>
            <a:r>
              <a:rPr lang="en-US" dirty="0">
                <a:latin typeface="Times New Roman" panose="02020603050405020304" pitchFamily="18" charset="0"/>
                <a:cs typeface="Times New Roman" panose="02020603050405020304" pitchFamily="18" charset="0"/>
              </a:rPr>
              <a:t>Graph can be either cyclic or acyclic</a:t>
            </a:r>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43109CE1-0ED7-4886-80A7-E94243575398}"/>
              </a:ext>
            </a:extLst>
          </p:cNvPr>
          <p:cNvPicPr>
            <a:picLocks noChangeAspect="1"/>
          </p:cNvPicPr>
          <p:nvPr/>
        </p:nvPicPr>
        <p:blipFill>
          <a:blip r:embed="rId4"/>
          <a:stretch>
            <a:fillRect/>
          </a:stretch>
        </p:blipFill>
        <p:spPr>
          <a:xfrm>
            <a:off x="4720471" y="3863892"/>
            <a:ext cx="2751058" cy="1737511"/>
          </a:xfrm>
          <a:prstGeom prst="rect">
            <a:avLst/>
          </a:prstGeom>
        </p:spPr>
      </p:pic>
    </p:spTree>
    <p:extLst>
      <p:ext uri="{BB962C8B-B14F-4D97-AF65-F5344CB8AC3E}">
        <p14:creationId xmlns:p14="http://schemas.microsoft.com/office/powerpoint/2010/main" xmlns="" val="4372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62A8201-2922-409C-AA24-C4C9EC845F9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2CFB508A-F092-4AC1-A44C-EF817E0EA5DF}"/>
              </a:ext>
            </a:extLst>
          </p:cNvPr>
          <p:cNvSpPr txBox="1"/>
          <p:nvPr/>
        </p:nvSpPr>
        <p:spPr>
          <a:xfrm>
            <a:off x="408373" y="443883"/>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sp>
        <p:nvSpPr>
          <p:cNvPr id="6" name="TextBox 5">
            <a:extLst>
              <a:ext uri="{FF2B5EF4-FFF2-40B4-BE49-F238E27FC236}">
                <a16:creationId xmlns:a16="http://schemas.microsoft.com/office/drawing/2014/main" xmlns="" id="{F7B19E93-95FD-45D4-90EB-25CB09123941}"/>
              </a:ext>
            </a:extLst>
          </p:cNvPr>
          <p:cNvSpPr txBox="1"/>
          <p:nvPr/>
        </p:nvSpPr>
        <p:spPr>
          <a:xfrm>
            <a:off x="1855433" y="1287175"/>
            <a:ext cx="7760563" cy="1200329"/>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Directed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Undirected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Weighted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Unweighted Graph</a:t>
            </a:r>
          </a:p>
        </p:txBody>
      </p:sp>
      <p:pic>
        <p:nvPicPr>
          <p:cNvPr id="8" name="Picture 6" descr="Graphs">
            <a:extLst>
              <a:ext uri="{FF2B5EF4-FFF2-40B4-BE49-F238E27FC236}">
                <a16:creationId xmlns:a16="http://schemas.microsoft.com/office/drawing/2014/main" xmlns="" id="{8DEEC3FE-0EB3-4536-896E-1B8EC4E63B8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31219" y="4466734"/>
            <a:ext cx="5104660" cy="173751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xmlns="" id="{DE61995E-DE96-4489-AB3D-1DBA9AFA1618}"/>
              </a:ext>
            </a:extLst>
          </p:cNvPr>
          <p:cNvSpPr txBox="1"/>
          <p:nvPr/>
        </p:nvSpPr>
        <p:spPr>
          <a:xfrm>
            <a:off x="798989" y="2892640"/>
            <a:ext cx="10520039" cy="1477328"/>
          </a:xfrm>
          <a:prstGeom prst="rect">
            <a:avLst/>
          </a:prstGeom>
          <a:solidFill>
            <a:srgbClr val="9999FF"/>
          </a:solidFill>
        </p:spPr>
        <p:txBody>
          <a:bodyPr wrap="square" rtlCol="0">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Directed Graph: (Diagraph)</a:t>
            </a:r>
          </a:p>
          <a:p>
            <a:pPr algn="just"/>
            <a:r>
              <a:rPr lang="en-US" b="0" i="0" dirty="0">
                <a:solidFill>
                  <a:srgbClr val="222222"/>
                </a:solidFill>
                <a:effectLst/>
                <a:latin typeface="Times New Roman" panose="02020603050405020304" pitchFamily="18" charset="0"/>
                <a:cs typeface="Times New Roman" panose="02020603050405020304" pitchFamily="18" charset="0"/>
              </a:rPr>
              <a:t>A </a:t>
            </a:r>
            <a:r>
              <a:rPr lang="en-US" b="1" i="0" dirty="0">
                <a:solidFill>
                  <a:srgbClr val="222222"/>
                </a:solidFill>
                <a:effectLst/>
                <a:latin typeface="Times New Roman" panose="02020603050405020304" pitchFamily="18" charset="0"/>
                <a:cs typeface="Times New Roman" panose="02020603050405020304" pitchFamily="18" charset="0"/>
              </a:rPr>
              <a:t>directed graph</a:t>
            </a:r>
            <a:r>
              <a:rPr lang="en-US" b="0" i="0" dirty="0">
                <a:solidFill>
                  <a:srgbClr val="222222"/>
                </a:solidFill>
                <a:effectLst/>
                <a:latin typeface="Times New Roman" panose="02020603050405020304" pitchFamily="18" charset="0"/>
                <a:cs typeface="Times New Roman" panose="02020603050405020304" pitchFamily="18" charset="0"/>
              </a:rPr>
              <a:t> is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i.e., a set of objects (called vertices or nodes) that are connected together, where all the edges are </a:t>
            </a:r>
            <a:r>
              <a:rPr lang="en-US" b="1" i="0" dirty="0">
                <a:solidFill>
                  <a:srgbClr val="222222"/>
                </a:solidFill>
                <a:effectLst/>
                <a:latin typeface="Times New Roman" panose="02020603050405020304" pitchFamily="18" charset="0"/>
                <a:cs typeface="Times New Roman" panose="02020603050405020304" pitchFamily="18" charset="0"/>
              </a:rPr>
              <a:t>directed</a:t>
            </a:r>
            <a:r>
              <a:rPr lang="en-US" b="0" i="0" dirty="0">
                <a:solidFill>
                  <a:srgbClr val="222222"/>
                </a:solidFill>
                <a:effectLst/>
                <a:latin typeface="Times New Roman" panose="02020603050405020304" pitchFamily="18" charset="0"/>
                <a:cs typeface="Times New Roman" panose="02020603050405020304" pitchFamily="18" charset="0"/>
              </a:rPr>
              <a:t> from one vertex to another. A </a:t>
            </a:r>
            <a:r>
              <a:rPr lang="en-US" b="1" i="0" dirty="0">
                <a:solidFill>
                  <a:srgbClr val="222222"/>
                </a:solidFill>
                <a:effectLst/>
                <a:latin typeface="Times New Roman" panose="02020603050405020304" pitchFamily="18" charset="0"/>
                <a:cs typeface="Times New Roman" panose="02020603050405020304" pitchFamily="18" charset="0"/>
              </a:rPr>
              <a:t>directed graph</a:t>
            </a:r>
            <a:r>
              <a:rPr lang="en-US" b="0" i="0" dirty="0">
                <a:solidFill>
                  <a:srgbClr val="222222"/>
                </a:solidFill>
                <a:effectLst/>
                <a:latin typeface="Times New Roman" panose="02020603050405020304" pitchFamily="18" charset="0"/>
                <a:cs typeface="Times New Roman" panose="02020603050405020304" pitchFamily="18" charset="0"/>
              </a:rPr>
              <a:t> is sometimes called a digraph or a </a:t>
            </a:r>
            <a:r>
              <a:rPr lang="en-US" b="1" i="0" dirty="0">
                <a:solidFill>
                  <a:srgbClr val="222222"/>
                </a:solidFill>
                <a:effectLst/>
                <a:latin typeface="Times New Roman" panose="02020603050405020304" pitchFamily="18" charset="0"/>
                <a:cs typeface="Times New Roman" panose="02020603050405020304" pitchFamily="18" charset="0"/>
              </a:rPr>
              <a:t>directed</a:t>
            </a:r>
            <a:r>
              <a:rPr lang="en-US" b="0" i="0" dirty="0">
                <a:solidFill>
                  <a:srgbClr val="222222"/>
                </a:solidFill>
                <a:effectLst/>
                <a:latin typeface="Times New Roman" panose="02020603050405020304" pitchFamily="18" charset="0"/>
                <a:cs typeface="Times New Roman" panose="02020603050405020304" pitchFamily="18" charset="0"/>
              </a:rPr>
              <a:t> network.</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2613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62A8201-2922-409C-AA24-C4C9EC845F9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2CFB508A-F092-4AC1-A44C-EF817E0EA5DF}"/>
              </a:ext>
            </a:extLst>
          </p:cNvPr>
          <p:cNvSpPr txBox="1"/>
          <p:nvPr/>
        </p:nvSpPr>
        <p:spPr>
          <a:xfrm>
            <a:off x="408373" y="443883"/>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0" name="Picture 9">
            <a:extLst>
              <a:ext uri="{FF2B5EF4-FFF2-40B4-BE49-F238E27FC236}">
                <a16:creationId xmlns:a16="http://schemas.microsoft.com/office/drawing/2014/main" xmlns="" id="{9563ADDA-19EF-40E8-BB8E-D8D0963DF6E5}"/>
              </a:ext>
            </a:extLst>
          </p:cNvPr>
          <p:cNvPicPr>
            <a:picLocks noChangeAspect="1"/>
          </p:cNvPicPr>
          <p:nvPr/>
        </p:nvPicPr>
        <p:blipFill>
          <a:blip r:embed="rId3"/>
          <a:stretch>
            <a:fillRect/>
          </a:stretch>
        </p:blipFill>
        <p:spPr>
          <a:xfrm>
            <a:off x="2769833" y="3092061"/>
            <a:ext cx="5921406" cy="2356922"/>
          </a:xfrm>
          <a:prstGeom prst="rect">
            <a:avLst/>
          </a:prstGeom>
        </p:spPr>
      </p:pic>
      <p:sp>
        <p:nvSpPr>
          <p:cNvPr id="13" name="TextBox 12">
            <a:extLst>
              <a:ext uri="{FF2B5EF4-FFF2-40B4-BE49-F238E27FC236}">
                <a16:creationId xmlns:a16="http://schemas.microsoft.com/office/drawing/2014/main" xmlns="" id="{DE61995E-DE96-4489-AB3D-1DBA9AFA1618}"/>
              </a:ext>
            </a:extLst>
          </p:cNvPr>
          <p:cNvSpPr txBox="1"/>
          <p:nvPr/>
        </p:nvSpPr>
        <p:spPr>
          <a:xfrm>
            <a:off x="723529" y="1409017"/>
            <a:ext cx="10520039" cy="1477328"/>
          </a:xfrm>
          <a:prstGeom prst="rect">
            <a:avLst/>
          </a:prstGeom>
          <a:solidFill>
            <a:srgbClr val="99CCFF"/>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Undirected Graph: (Bidirectional)</a:t>
            </a:r>
          </a:p>
          <a:p>
            <a:pPr algn="just"/>
            <a:r>
              <a:rPr lang="en-US" b="0" i="0" dirty="0">
                <a:solidFill>
                  <a:srgbClr val="222222"/>
                </a:solidFill>
                <a:effectLst/>
                <a:latin typeface="Times New Roman" panose="02020603050405020304" pitchFamily="18" charset="0"/>
                <a:cs typeface="Times New Roman" panose="02020603050405020304" pitchFamily="18" charset="0"/>
              </a:rPr>
              <a:t>An </a:t>
            </a:r>
            <a:r>
              <a:rPr lang="en-US" b="1" i="0" dirty="0">
                <a:solidFill>
                  <a:srgbClr val="222222"/>
                </a:solidFill>
                <a:effectLst/>
                <a:latin typeface="Times New Roman" panose="02020603050405020304" pitchFamily="18" charset="0"/>
                <a:cs typeface="Times New Roman" panose="02020603050405020304" pitchFamily="18" charset="0"/>
              </a:rPr>
              <a:t>undirected graph</a:t>
            </a:r>
            <a:r>
              <a:rPr lang="en-US" b="0" i="0" dirty="0">
                <a:solidFill>
                  <a:srgbClr val="222222"/>
                </a:solidFill>
                <a:effectLst/>
                <a:latin typeface="Times New Roman" panose="02020603050405020304" pitchFamily="18" charset="0"/>
                <a:cs typeface="Times New Roman" panose="02020603050405020304" pitchFamily="18" charset="0"/>
              </a:rPr>
              <a:t> is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i.e., a set of objects (called vertices or nodes) that are connected together, where all the edges are bidirectional. An </a:t>
            </a:r>
            <a:r>
              <a:rPr lang="en-US" b="1" i="0" dirty="0">
                <a:solidFill>
                  <a:srgbClr val="222222"/>
                </a:solidFill>
                <a:effectLst/>
                <a:latin typeface="Times New Roman" panose="02020603050405020304" pitchFamily="18" charset="0"/>
                <a:cs typeface="Times New Roman" panose="02020603050405020304" pitchFamily="18" charset="0"/>
              </a:rPr>
              <a:t>undirected graph</a:t>
            </a:r>
            <a:r>
              <a:rPr lang="en-US" b="0" i="0" dirty="0">
                <a:solidFill>
                  <a:srgbClr val="222222"/>
                </a:solidFill>
                <a:effectLst/>
                <a:latin typeface="Times New Roman" panose="02020603050405020304" pitchFamily="18" charset="0"/>
                <a:cs typeface="Times New Roman" panose="02020603050405020304" pitchFamily="18" charset="0"/>
              </a:rPr>
              <a:t> is sometimes called an </a:t>
            </a:r>
            <a:r>
              <a:rPr lang="en-US" b="1" i="0" dirty="0">
                <a:solidFill>
                  <a:srgbClr val="222222"/>
                </a:solidFill>
                <a:effectLst/>
                <a:latin typeface="Times New Roman" panose="02020603050405020304" pitchFamily="18" charset="0"/>
                <a:cs typeface="Times New Roman" panose="02020603050405020304" pitchFamily="18" charset="0"/>
              </a:rPr>
              <a:t>undirected</a:t>
            </a:r>
            <a:r>
              <a:rPr lang="en-US" b="0" i="0" dirty="0">
                <a:solidFill>
                  <a:srgbClr val="222222"/>
                </a:solidFill>
                <a:effectLst/>
                <a:latin typeface="Times New Roman" panose="02020603050405020304" pitchFamily="18" charset="0"/>
                <a:cs typeface="Times New Roman" panose="02020603050405020304" pitchFamily="18" charset="0"/>
              </a:rPr>
              <a:t> network. In contrast, a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where the edges point in a direction is called a directed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2188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62A8201-2922-409C-AA24-C4C9EC845F9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2CFB508A-F092-4AC1-A44C-EF817E0EA5DF}"/>
              </a:ext>
            </a:extLst>
          </p:cNvPr>
          <p:cNvSpPr txBox="1"/>
          <p:nvPr/>
        </p:nvSpPr>
        <p:spPr>
          <a:xfrm>
            <a:off x="408373" y="426127"/>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2" name="Picture 11">
            <a:extLst>
              <a:ext uri="{FF2B5EF4-FFF2-40B4-BE49-F238E27FC236}">
                <a16:creationId xmlns:a16="http://schemas.microsoft.com/office/drawing/2014/main" xmlns="" id="{F8153504-EDE1-4DE6-AC60-85F20E82A94C}"/>
              </a:ext>
            </a:extLst>
          </p:cNvPr>
          <p:cNvPicPr>
            <a:picLocks noChangeAspect="1"/>
          </p:cNvPicPr>
          <p:nvPr/>
        </p:nvPicPr>
        <p:blipFill>
          <a:blip r:embed="rId3"/>
          <a:stretch>
            <a:fillRect/>
          </a:stretch>
        </p:blipFill>
        <p:spPr>
          <a:xfrm>
            <a:off x="933457" y="3184245"/>
            <a:ext cx="3831547" cy="2568484"/>
          </a:xfrm>
          <a:prstGeom prst="rect">
            <a:avLst/>
          </a:prstGeom>
        </p:spPr>
      </p:pic>
      <p:sp>
        <p:nvSpPr>
          <p:cNvPr id="13" name="TextBox 12">
            <a:extLst>
              <a:ext uri="{FF2B5EF4-FFF2-40B4-BE49-F238E27FC236}">
                <a16:creationId xmlns:a16="http://schemas.microsoft.com/office/drawing/2014/main" xmlns="" id="{DE61995E-DE96-4489-AB3D-1DBA9AFA1618}"/>
              </a:ext>
            </a:extLst>
          </p:cNvPr>
          <p:cNvSpPr txBox="1"/>
          <p:nvPr/>
        </p:nvSpPr>
        <p:spPr>
          <a:xfrm>
            <a:off x="723529" y="1409017"/>
            <a:ext cx="10520039" cy="1477328"/>
          </a:xfrm>
          <a:prstGeom prst="rect">
            <a:avLst/>
          </a:prstGeom>
          <a:solidFill>
            <a:srgbClr val="FF9966"/>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Weighted Graph: </a:t>
            </a:r>
          </a:p>
          <a:p>
            <a:pPr algn="just"/>
            <a:r>
              <a:rPr lang="en-US" b="0" i="0" dirty="0">
                <a:solidFill>
                  <a:srgbClr val="222222"/>
                </a:solidFill>
                <a:effectLst/>
                <a:latin typeface="Times New Roman" panose="02020603050405020304" pitchFamily="18" charset="0"/>
                <a:cs typeface="Times New Roman" panose="02020603050405020304" pitchFamily="18" charset="0"/>
              </a:rPr>
              <a:t>A </a:t>
            </a:r>
            <a:r>
              <a:rPr lang="en-US" b="1" i="0" dirty="0">
                <a:solidFill>
                  <a:srgbClr val="222222"/>
                </a:solidFill>
                <a:effectLst/>
                <a:latin typeface="Times New Roman" panose="02020603050405020304" pitchFamily="18" charset="0"/>
                <a:cs typeface="Times New Roman" panose="02020603050405020304" pitchFamily="18" charset="0"/>
              </a:rPr>
              <a:t>weighted graph</a:t>
            </a:r>
            <a:r>
              <a:rPr lang="en-US" b="0" i="0" dirty="0">
                <a:solidFill>
                  <a:srgbClr val="222222"/>
                </a:solidFill>
                <a:effectLst/>
                <a:latin typeface="Times New Roman" panose="02020603050405020304" pitchFamily="18" charset="0"/>
                <a:cs typeface="Times New Roman" panose="02020603050405020304" pitchFamily="18" charset="0"/>
              </a:rPr>
              <a:t> refers to one where weights are assigned to each edge. </a:t>
            </a:r>
          </a:p>
          <a:p>
            <a:pPr algn="just"/>
            <a:r>
              <a:rPr lang="en-US" b="1" i="0" dirty="0">
                <a:solidFill>
                  <a:srgbClr val="222222"/>
                </a:solidFill>
                <a:effectLst/>
                <a:latin typeface="Times New Roman" panose="02020603050405020304" pitchFamily="18" charset="0"/>
                <a:cs typeface="Times New Roman" panose="02020603050405020304" pitchFamily="18" charset="0"/>
              </a:rPr>
              <a:t>Weighted graphs</a:t>
            </a:r>
            <a:r>
              <a:rPr lang="en-US" b="0" i="0" dirty="0">
                <a:solidFill>
                  <a:srgbClr val="222222"/>
                </a:solidFill>
                <a:effectLst/>
                <a:latin typeface="Times New Roman" panose="02020603050405020304" pitchFamily="18" charset="0"/>
                <a:cs typeface="Times New Roman" panose="02020603050405020304" pitchFamily="18" charset="0"/>
              </a:rPr>
              <a:t> can be represented in two ways: </a:t>
            </a:r>
          </a:p>
          <a:p>
            <a:pPr algn="just"/>
            <a:r>
              <a:rPr lang="en-US" b="0" i="0" dirty="0" err="1">
                <a:solidFill>
                  <a:srgbClr val="222222"/>
                </a:solidFill>
                <a:effectLst/>
                <a:latin typeface="Times New Roman" panose="02020603050405020304" pitchFamily="18" charset="0"/>
                <a:cs typeface="Times New Roman" panose="02020603050405020304" pitchFamily="18" charset="0"/>
              </a:rPr>
              <a:t>i</a:t>
            </a:r>
            <a:r>
              <a:rPr lang="en-US" b="0" i="0" dirty="0">
                <a:solidFill>
                  <a:srgbClr val="222222"/>
                </a:solidFill>
                <a:effectLst/>
                <a:latin typeface="Times New Roman" panose="02020603050405020304" pitchFamily="18" charset="0"/>
                <a:cs typeface="Times New Roman" panose="02020603050405020304" pitchFamily="18" charset="0"/>
              </a:rPr>
              <a:t>) Directed </a:t>
            </a:r>
            <a:r>
              <a:rPr lang="en-US" b="1" i="0" dirty="0">
                <a:solidFill>
                  <a:srgbClr val="222222"/>
                </a:solidFill>
                <a:effectLst/>
                <a:latin typeface="Times New Roman" panose="02020603050405020304" pitchFamily="18" charset="0"/>
                <a:cs typeface="Times New Roman" panose="02020603050405020304" pitchFamily="18" charset="0"/>
              </a:rPr>
              <a:t>graphs</a:t>
            </a:r>
            <a:r>
              <a:rPr lang="en-US" b="0" i="0" dirty="0">
                <a:solidFill>
                  <a:srgbClr val="222222"/>
                </a:solidFill>
                <a:effectLst/>
                <a:latin typeface="Times New Roman" panose="02020603050405020304" pitchFamily="18" charset="0"/>
                <a:cs typeface="Times New Roman" panose="02020603050405020304" pitchFamily="18" charset="0"/>
              </a:rPr>
              <a:t> where the edges have arrows that show path direction. </a:t>
            </a:r>
          </a:p>
          <a:p>
            <a:pPr algn="just"/>
            <a:r>
              <a:rPr lang="en-US" b="0" i="0" dirty="0">
                <a:solidFill>
                  <a:srgbClr val="222222"/>
                </a:solidFill>
                <a:effectLst/>
                <a:latin typeface="Times New Roman" panose="02020603050405020304" pitchFamily="18" charset="0"/>
                <a:cs typeface="Times New Roman" panose="02020603050405020304" pitchFamily="18" charset="0"/>
              </a:rPr>
              <a:t>ii) Undirected </a:t>
            </a:r>
            <a:r>
              <a:rPr lang="en-US" b="1" i="0" dirty="0">
                <a:solidFill>
                  <a:srgbClr val="222222"/>
                </a:solidFill>
                <a:effectLst/>
                <a:latin typeface="Times New Roman" panose="02020603050405020304" pitchFamily="18" charset="0"/>
                <a:cs typeface="Times New Roman" panose="02020603050405020304" pitchFamily="18" charset="0"/>
              </a:rPr>
              <a:t>graphs</a:t>
            </a:r>
            <a:r>
              <a:rPr lang="en-US" b="0" i="0" dirty="0">
                <a:solidFill>
                  <a:srgbClr val="222222"/>
                </a:solidFill>
                <a:effectLst/>
                <a:latin typeface="Times New Roman" panose="02020603050405020304" pitchFamily="18" charset="0"/>
                <a:cs typeface="Times New Roman" panose="02020603050405020304" pitchFamily="18" charset="0"/>
              </a:rPr>
              <a:t> where edges are bi-directional and have no arrows.</a:t>
            </a:r>
            <a:endParaRPr lang="en-IN" dirty="0">
              <a:latin typeface="Times New Roman" panose="02020603050405020304" pitchFamily="18" charset="0"/>
              <a:cs typeface="Times New Roman" panose="02020603050405020304" pitchFamily="18" charset="0"/>
            </a:endParaRPr>
          </a:p>
        </p:txBody>
      </p:sp>
      <p:pic>
        <p:nvPicPr>
          <p:cNvPr id="1026" name="Picture 2" descr="Weighted Graphs: Implementation &amp; Dijkstra Algorithm | Study.com">
            <a:extLst>
              <a:ext uri="{FF2B5EF4-FFF2-40B4-BE49-F238E27FC236}">
                <a16:creationId xmlns:a16="http://schemas.microsoft.com/office/drawing/2014/main" xmlns="" id="{B3BCE43A-8ACE-46B8-8F0A-3AFFB95C968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510730" y="3184245"/>
            <a:ext cx="5302271" cy="25684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99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62A8201-2922-409C-AA24-C4C9EC845F93}"/>
              </a:ext>
            </a:extLst>
          </p:cNvPr>
          <p:cNvPicPr>
            <a:picLocks noChangeAspect="1"/>
          </p:cNvPicPr>
          <p:nvPr/>
        </p:nvPicPr>
        <p:blipFill>
          <a:blip r:embed="rId2" cstate="print"/>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xmlns="" id="{2CFB508A-F092-4AC1-A44C-EF817E0EA5DF}"/>
              </a:ext>
            </a:extLst>
          </p:cNvPr>
          <p:cNvSpPr txBox="1"/>
          <p:nvPr/>
        </p:nvSpPr>
        <p:spPr>
          <a:xfrm>
            <a:off x="408373" y="426127"/>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xmlns=""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2" name="Picture 11">
            <a:extLst>
              <a:ext uri="{FF2B5EF4-FFF2-40B4-BE49-F238E27FC236}">
                <a16:creationId xmlns:a16="http://schemas.microsoft.com/office/drawing/2014/main" xmlns="" id="{F8153504-EDE1-4DE6-AC60-85F20E82A94C}"/>
              </a:ext>
            </a:extLst>
          </p:cNvPr>
          <p:cNvPicPr>
            <a:picLocks noChangeAspect="1"/>
          </p:cNvPicPr>
          <p:nvPr/>
        </p:nvPicPr>
        <p:blipFill>
          <a:blip r:embed="rId3"/>
          <a:stretch>
            <a:fillRect/>
          </a:stretch>
        </p:blipFill>
        <p:spPr>
          <a:xfrm>
            <a:off x="933457" y="3184245"/>
            <a:ext cx="3831547" cy="2568484"/>
          </a:xfrm>
          <a:prstGeom prst="rect">
            <a:avLst/>
          </a:prstGeom>
        </p:spPr>
      </p:pic>
      <p:sp>
        <p:nvSpPr>
          <p:cNvPr id="13" name="TextBox 12">
            <a:extLst>
              <a:ext uri="{FF2B5EF4-FFF2-40B4-BE49-F238E27FC236}">
                <a16:creationId xmlns:a16="http://schemas.microsoft.com/office/drawing/2014/main" xmlns="" id="{DE61995E-DE96-4489-AB3D-1DBA9AFA1618}"/>
              </a:ext>
            </a:extLst>
          </p:cNvPr>
          <p:cNvSpPr txBox="1"/>
          <p:nvPr/>
        </p:nvSpPr>
        <p:spPr>
          <a:xfrm>
            <a:off x="723529" y="1409017"/>
            <a:ext cx="10520039" cy="1477328"/>
          </a:xfrm>
          <a:prstGeom prst="rect">
            <a:avLst/>
          </a:prstGeom>
          <a:solidFill>
            <a:srgbClr val="FFCC99"/>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Weighted Graph: </a:t>
            </a:r>
          </a:p>
          <a:p>
            <a:pPr algn="just"/>
            <a:r>
              <a:rPr lang="en-IN" b="1" dirty="0">
                <a:latin typeface="Times New Roman" panose="02020603050405020304" pitchFamily="18" charset="0"/>
                <a:cs typeface="Times New Roman" panose="02020603050405020304" pitchFamily="18" charset="0"/>
              </a:rPr>
              <a:t>Example: </a:t>
            </a:r>
          </a:p>
          <a:p>
            <a:pPr algn="just"/>
            <a:r>
              <a:rPr lang="en-IN" b="1" dirty="0">
                <a:latin typeface="Times New Roman" panose="02020603050405020304" pitchFamily="18" charset="0"/>
                <a:cs typeface="Times New Roman" panose="02020603050405020304" pitchFamily="18" charset="0"/>
              </a:rPr>
              <a:t>Distance between:</a:t>
            </a:r>
          </a:p>
          <a:p>
            <a:pPr marL="342900" indent="-342900" algn="just">
              <a:buAutoNum type="alphaLcParenR"/>
            </a:pPr>
            <a:r>
              <a:rPr lang="en-IN" dirty="0">
                <a:latin typeface="Times New Roman" panose="02020603050405020304" pitchFamily="18" charset="0"/>
                <a:cs typeface="Times New Roman" panose="02020603050405020304" pitchFamily="18" charset="0"/>
              </a:rPr>
              <a:t>A to C in Undirected graph is 5</a:t>
            </a:r>
            <a:endParaRPr lang="en-IN" b="1" dirty="0">
              <a:latin typeface="Times New Roman" panose="02020603050405020304" pitchFamily="18" charset="0"/>
              <a:cs typeface="Times New Roman" panose="02020603050405020304" pitchFamily="18" charset="0"/>
            </a:endParaRPr>
          </a:p>
          <a:p>
            <a:pPr marL="342900" indent="-342900" algn="just">
              <a:buAutoNum type="alphaLcParenR"/>
            </a:pPr>
            <a:r>
              <a:rPr lang="en-IN" dirty="0">
                <a:latin typeface="Times New Roman" panose="02020603050405020304" pitchFamily="18" charset="0"/>
                <a:cs typeface="Times New Roman" panose="02020603050405020304" pitchFamily="18" charset="0"/>
              </a:rPr>
              <a:t>E to D in Directed graph is 2</a:t>
            </a:r>
          </a:p>
        </p:txBody>
      </p:sp>
      <p:pic>
        <p:nvPicPr>
          <p:cNvPr id="1026" name="Picture 2" descr="Weighted Graphs: Implementation &amp; Dijkstra Algorithm | Study.com">
            <a:extLst>
              <a:ext uri="{FF2B5EF4-FFF2-40B4-BE49-F238E27FC236}">
                <a16:creationId xmlns:a16="http://schemas.microsoft.com/office/drawing/2014/main" xmlns="" id="{B3BCE43A-8ACE-46B8-8F0A-3AFFB95C968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510730" y="3184245"/>
            <a:ext cx="5302271" cy="25684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462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2195</Words>
  <Application>Microsoft Office PowerPoint</Application>
  <PresentationFormat>Custom</PresentationFormat>
  <Paragraphs>487</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AishwaryaRajkumar</dc:creator>
  <cp:lastModifiedBy>Administrator</cp:lastModifiedBy>
  <cp:revision>44</cp:revision>
  <dcterms:created xsi:type="dcterms:W3CDTF">2020-09-25T13:29:44Z</dcterms:created>
  <dcterms:modified xsi:type="dcterms:W3CDTF">2020-10-08T09:03:51Z</dcterms:modified>
</cp:coreProperties>
</file>